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30"/>
  </p:notesMasterIdLst>
  <p:handoutMasterIdLst>
    <p:handoutMasterId r:id="rId31"/>
  </p:handoutMasterIdLst>
  <p:sldIdLst>
    <p:sldId id="256" r:id="rId2"/>
    <p:sldId id="267" r:id="rId3"/>
    <p:sldId id="319" r:id="rId4"/>
    <p:sldId id="303" r:id="rId5"/>
    <p:sldId id="304" r:id="rId6"/>
    <p:sldId id="305" r:id="rId7"/>
    <p:sldId id="285" r:id="rId8"/>
    <p:sldId id="320" r:id="rId9"/>
    <p:sldId id="288" r:id="rId10"/>
    <p:sldId id="309" r:id="rId11"/>
    <p:sldId id="306" r:id="rId12"/>
    <p:sldId id="307" r:id="rId13"/>
    <p:sldId id="308" r:id="rId14"/>
    <p:sldId id="322" r:id="rId15"/>
    <p:sldId id="302" r:id="rId16"/>
    <p:sldId id="321" r:id="rId17"/>
    <p:sldId id="323" r:id="rId18"/>
    <p:sldId id="324" r:id="rId19"/>
    <p:sldId id="316" r:id="rId20"/>
    <p:sldId id="318" r:id="rId21"/>
    <p:sldId id="317" r:id="rId22"/>
    <p:sldId id="310" r:id="rId23"/>
    <p:sldId id="311" r:id="rId24"/>
    <p:sldId id="312" r:id="rId25"/>
    <p:sldId id="313" r:id="rId26"/>
    <p:sldId id="314" r:id="rId27"/>
    <p:sldId id="315" r:id="rId28"/>
    <p:sldId id="325" r:id="rId29"/>
  </p:sldIdLst>
  <p:sldSz cx="12192000" cy="6858000"/>
  <p:notesSz cx="6858000" cy="9945688"/>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76"/>
    <a:srgbClr val="ECCBCB"/>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86" y="149"/>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1DA7BB-4FD9-4D6E-8BFD-01545451482E}" type="doc">
      <dgm:prSet loTypeId="urn:microsoft.com/office/officeart/2005/8/layout/pyramid1" loCatId="pyramid" qsTypeId="urn:microsoft.com/office/officeart/2005/8/quickstyle/simple1" qsCatId="simple" csTypeId="urn:microsoft.com/office/officeart/2005/8/colors/colorful2" csCatId="colorful" phldr="1"/>
      <dgm:spPr/>
    </dgm:pt>
    <dgm:pt modelId="{27D223A0-928E-4CA6-80AC-735B6CAEE8E7}">
      <dgm:prSet phldrT="[Text]"/>
      <dgm:spPr/>
      <dgm:t>
        <a:bodyPr/>
        <a:lstStyle/>
        <a:p>
          <a:r>
            <a:rPr lang="en-GB" dirty="0"/>
            <a:t>Objectives</a:t>
          </a:r>
        </a:p>
      </dgm:t>
    </dgm:pt>
    <dgm:pt modelId="{19C7D1E7-6CF1-483E-A7E6-93020ACD8045}" type="parTrans" cxnId="{9AB1A7B2-C4BE-4C05-945C-0DCFFD6B1FE6}">
      <dgm:prSet/>
      <dgm:spPr/>
      <dgm:t>
        <a:bodyPr/>
        <a:lstStyle/>
        <a:p>
          <a:endParaRPr lang="en-GB"/>
        </a:p>
      </dgm:t>
    </dgm:pt>
    <dgm:pt modelId="{0C01C52F-0D56-4CCA-8CB5-017F1B46EBB7}" type="sibTrans" cxnId="{9AB1A7B2-C4BE-4C05-945C-0DCFFD6B1FE6}">
      <dgm:prSet/>
      <dgm:spPr/>
      <dgm:t>
        <a:bodyPr/>
        <a:lstStyle/>
        <a:p>
          <a:endParaRPr lang="en-GB"/>
        </a:p>
      </dgm:t>
    </dgm:pt>
    <dgm:pt modelId="{9EA52B06-C29B-4BC4-8CA5-D3B7C47252B7}">
      <dgm:prSet phldrT="[Text]"/>
      <dgm:spPr/>
      <dgm:t>
        <a:bodyPr/>
        <a:lstStyle/>
        <a:p>
          <a:r>
            <a:rPr lang="en-GB" dirty="0"/>
            <a:t>Strategies</a:t>
          </a:r>
        </a:p>
      </dgm:t>
    </dgm:pt>
    <dgm:pt modelId="{B8BAD825-1E44-45B0-AA23-FC12627CE580}" type="parTrans" cxnId="{84B990E6-AFB6-43D2-9457-B7B057D70862}">
      <dgm:prSet/>
      <dgm:spPr/>
      <dgm:t>
        <a:bodyPr/>
        <a:lstStyle/>
        <a:p>
          <a:endParaRPr lang="en-GB"/>
        </a:p>
      </dgm:t>
    </dgm:pt>
    <dgm:pt modelId="{DFE2416A-40A3-4388-B9B1-11F3B5519549}" type="sibTrans" cxnId="{84B990E6-AFB6-43D2-9457-B7B057D70862}">
      <dgm:prSet/>
      <dgm:spPr/>
      <dgm:t>
        <a:bodyPr/>
        <a:lstStyle/>
        <a:p>
          <a:endParaRPr lang="en-GB"/>
        </a:p>
      </dgm:t>
    </dgm:pt>
    <dgm:pt modelId="{DF966D45-5272-46E9-AA97-52C6D435A9E7}">
      <dgm:prSet phldrT="[Text]"/>
      <dgm:spPr/>
      <dgm:t>
        <a:bodyPr/>
        <a:lstStyle/>
        <a:p>
          <a:r>
            <a:rPr lang="en-GB" dirty="0"/>
            <a:t>Actions</a:t>
          </a:r>
        </a:p>
      </dgm:t>
    </dgm:pt>
    <dgm:pt modelId="{C930F08B-BF88-4580-921E-2A3654EB27B8}" type="parTrans" cxnId="{EC884C46-819D-4995-A6AC-FBCEEF71DE04}">
      <dgm:prSet/>
      <dgm:spPr/>
      <dgm:t>
        <a:bodyPr/>
        <a:lstStyle/>
        <a:p>
          <a:endParaRPr lang="en-GB"/>
        </a:p>
      </dgm:t>
    </dgm:pt>
    <dgm:pt modelId="{6DBE6E7C-3BA4-467C-A154-C497FE3A00DF}" type="sibTrans" cxnId="{EC884C46-819D-4995-A6AC-FBCEEF71DE04}">
      <dgm:prSet/>
      <dgm:spPr/>
      <dgm:t>
        <a:bodyPr/>
        <a:lstStyle/>
        <a:p>
          <a:endParaRPr lang="en-GB"/>
        </a:p>
      </dgm:t>
    </dgm:pt>
    <dgm:pt modelId="{E949BE36-6A9A-4C19-A39B-964911039841}" type="pres">
      <dgm:prSet presAssocID="{E21DA7BB-4FD9-4D6E-8BFD-01545451482E}" presName="Name0" presStyleCnt="0">
        <dgm:presLayoutVars>
          <dgm:dir/>
          <dgm:animLvl val="lvl"/>
          <dgm:resizeHandles val="exact"/>
        </dgm:presLayoutVars>
      </dgm:prSet>
      <dgm:spPr/>
    </dgm:pt>
    <dgm:pt modelId="{D408C404-0EBF-4C4E-B1FB-75001A8F4EF4}" type="pres">
      <dgm:prSet presAssocID="{27D223A0-928E-4CA6-80AC-735B6CAEE8E7}" presName="Name8" presStyleCnt="0"/>
      <dgm:spPr/>
    </dgm:pt>
    <dgm:pt modelId="{D8F1C702-E6D9-4A83-B072-7DDFFCF20B6B}" type="pres">
      <dgm:prSet presAssocID="{27D223A0-928E-4CA6-80AC-735B6CAEE8E7}" presName="level" presStyleLbl="node1" presStyleIdx="0" presStyleCnt="3">
        <dgm:presLayoutVars>
          <dgm:chMax val="1"/>
          <dgm:bulletEnabled val="1"/>
        </dgm:presLayoutVars>
      </dgm:prSet>
      <dgm:spPr/>
      <dgm:t>
        <a:bodyPr/>
        <a:lstStyle/>
        <a:p>
          <a:endParaRPr lang="en-US"/>
        </a:p>
      </dgm:t>
    </dgm:pt>
    <dgm:pt modelId="{A61F5C61-5D74-4506-A360-D5C6BAC2EE4F}" type="pres">
      <dgm:prSet presAssocID="{27D223A0-928E-4CA6-80AC-735B6CAEE8E7}" presName="levelTx" presStyleLbl="revTx" presStyleIdx="0" presStyleCnt="0">
        <dgm:presLayoutVars>
          <dgm:chMax val="1"/>
          <dgm:bulletEnabled val="1"/>
        </dgm:presLayoutVars>
      </dgm:prSet>
      <dgm:spPr/>
      <dgm:t>
        <a:bodyPr/>
        <a:lstStyle/>
        <a:p>
          <a:endParaRPr lang="en-US"/>
        </a:p>
      </dgm:t>
    </dgm:pt>
    <dgm:pt modelId="{7665FD30-3366-4934-A02B-DD0AF1056032}" type="pres">
      <dgm:prSet presAssocID="{9EA52B06-C29B-4BC4-8CA5-D3B7C47252B7}" presName="Name8" presStyleCnt="0"/>
      <dgm:spPr/>
    </dgm:pt>
    <dgm:pt modelId="{D2E93B53-F533-4584-96E3-6B06EEF060CB}" type="pres">
      <dgm:prSet presAssocID="{9EA52B06-C29B-4BC4-8CA5-D3B7C47252B7}" presName="level" presStyleLbl="node1" presStyleIdx="1" presStyleCnt="3">
        <dgm:presLayoutVars>
          <dgm:chMax val="1"/>
          <dgm:bulletEnabled val="1"/>
        </dgm:presLayoutVars>
      </dgm:prSet>
      <dgm:spPr/>
      <dgm:t>
        <a:bodyPr/>
        <a:lstStyle/>
        <a:p>
          <a:endParaRPr lang="en-US"/>
        </a:p>
      </dgm:t>
    </dgm:pt>
    <dgm:pt modelId="{D90DB21E-DA52-44DF-8E3B-A3076EBB9056}" type="pres">
      <dgm:prSet presAssocID="{9EA52B06-C29B-4BC4-8CA5-D3B7C47252B7}" presName="levelTx" presStyleLbl="revTx" presStyleIdx="0" presStyleCnt="0">
        <dgm:presLayoutVars>
          <dgm:chMax val="1"/>
          <dgm:bulletEnabled val="1"/>
        </dgm:presLayoutVars>
      </dgm:prSet>
      <dgm:spPr/>
      <dgm:t>
        <a:bodyPr/>
        <a:lstStyle/>
        <a:p>
          <a:endParaRPr lang="en-US"/>
        </a:p>
      </dgm:t>
    </dgm:pt>
    <dgm:pt modelId="{73498C29-83A1-4467-A6C1-0CCAA89B2F94}" type="pres">
      <dgm:prSet presAssocID="{DF966D45-5272-46E9-AA97-52C6D435A9E7}" presName="Name8" presStyleCnt="0"/>
      <dgm:spPr/>
    </dgm:pt>
    <dgm:pt modelId="{58677465-5BB9-4EB2-B7B6-B78ABBCF6DCB}" type="pres">
      <dgm:prSet presAssocID="{DF966D45-5272-46E9-AA97-52C6D435A9E7}" presName="level" presStyleLbl="node1" presStyleIdx="2" presStyleCnt="3">
        <dgm:presLayoutVars>
          <dgm:chMax val="1"/>
          <dgm:bulletEnabled val="1"/>
        </dgm:presLayoutVars>
      </dgm:prSet>
      <dgm:spPr/>
      <dgm:t>
        <a:bodyPr/>
        <a:lstStyle/>
        <a:p>
          <a:endParaRPr lang="en-US"/>
        </a:p>
      </dgm:t>
    </dgm:pt>
    <dgm:pt modelId="{A5BD3A28-900D-4881-9CE0-B307F8E0C6D4}" type="pres">
      <dgm:prSet presAssocID="{DF966D45-5272-46E9-AA97-52C6D435A9E7}" presName="levelTx" presStyleLbl="revTx" presStyleIdx="0" presStyleCnt="0">
        <dgm:presLayoutVars>
          <dgm:chMax val="1"/>
          <dgm:bulletEnabled val="1"/>
        </dgm:presLayoutVars>
      </dgm:prSet>
      <dgm:spPr/>
      <dgm:t>
        <a:bodyPr/>
        <a:lstStyle/>
        <a:p>
          <a:endParaRPr lang="en-US"/>
        </a:p>
      </dgm:t>
    </dgm:pt>
  </dgm:ptLst>
  <dgm:cxnLst>
    <dgm:cxn modelId="{0765F563-E206-4899-9D22-1CF3AD04C2FD}" type="presOf" srcId="{DF966D45-5272-46E9-AA97-52C6D435A9E7}" destId="{58677465-5BB9-4EB2-B7B6-B78ABBCF6DCB}" srcOrd="0" destOrd="0" presId="urn:microsoft.com/office/officeart/2005/8/layout/pyramid1"/>
    <dgm:cxn modelId="{007B5F04-3C5C-45CB-822B-E64E2E6B3149}" type="presOf" srcId="{DF966D45-5272-46E9-AA97-52C6D435A9E7}" destId="{A5BD3A28-900D-4881-9CE0-B307F8E0C6D4}" srcOrd="1" destOrd="0" presId="urn:microsoft.com/office/officeart/2005/8/layout/pyramid1"/>
    <dgm:cxn modelId="{9AB1A7B2-C4BE-4C05-945C-0DCFFD6B1FE6}" srcId="{E21DA7BB-4FD9-4D6E-8BFD-01545451482E}" destId="{27D223A0-928E-4CA6-80AC-735B6CAEE8E7}" srcOrd="0" destOrd="0" parTransId="{19C7D1E7-6CF1-483E-A7E6-93020ACD8045}" sibTransId="{0C01C52F-0D56-4CCA-8CB5-017F1B46EBB7}"/>
    <dgm:cxn modelId="{84B990E6-AFB6-43D2-9457-B7B057D70862}" srcId="{E21DA7BB-4FD9-4D6E-8BFD-01545451482E}" destId="{9EA52B06-C29B-4BC4-8CA5-D3B7C47252B7}" srcOrd="1" destOrd="0" parTransId="{B8BAD825-1E44-45B0-AA23-FC12627CE580}" sibTransId="{DFE2416A-40A3-4388-B9B1-11F3B5519549}"/>
    <dgm:cxn modelId="{5BDF2564-65A0-45B0-BA44-79545F569DDA}" type="presOf" srcId="{E21DA7BB-4FD9-4D6E-8BFD-01545451482E}" destId="{E949BE36-6A9A-4C19-A39B-964911039841}" srcOrd="0" destOrd="0" presId="urn:microsoft.com/office/officeart/2005/8/layout/pyramid1"/>
    <dgm:cxn modelId="{3D84FD8C-65D2-43BF-BD54-CBA55759A192}" type="presOf" srcId="{9EA52B06-C29B-4BC4-8CA5-D3B7C47252B7}" destId="{D90DB21E-DA52-44DF-8E3B-A3076EBB9056}" srcOrd="1" destOrd="0" presId="urn:microsoft.com/office/officeart/2005/8/layout/pyramid1"/>
    <dgm:cxn modelId="{68845B77-23EC-4BD4-8CF2-8A00D895B563}" type="presOf" srcId="{27D223A0-928E-4CA6-80AC-735B6CAEE8E7}" destId="{D8F1C702-E6D9-4A83-B072-7DDFFCF20B6B}" srcOrd="0" destOrd="0" presId="urn:microsoft.com/office/officeart/2005/8/layout/pyramid1"/>
    <dgm:cxn modelId="{9ACFF413-595A-4724-A8BF-8C1B353F6F14}" type="presOf" srcId="{9EA52B06-C29B-4BC4-8CA5-D3B7C47252B7}" destId="{D2E93B53-F533-4584-96E3-6B06EEF060CB}" srcOrd="0" destOrd="0" presId="urn:microsoft.com/office/officeart/2005/8/layout/pyramid1"/>
    <dgm:cxn modelId="{EC884C46-819D-4995-A6AC-FBCEEF71DE04}" srcId="{E21DA7BB-4FD9-4D6E-8BFD-01545451482E}" destId="{DF966D45-5272-46E9-AA97-52C6D435A9E7}" srcOrd="2" destOrd="0" parTransId="{C930F08B-BF88-4580-921E-2A3654EB27B8}" sibTransId="{6DBE6E7C-3BA4-467C-A154-C497FE3A00DF}"/>
    <dgm:cxn modelId="{E097D6C2-4C37-43F6-9952-2E11A7FE8D1A}" type="presOf" srcId="{27D223A0-928E-4CA6-80AC-735B6CAEE8E7}" destId="{A61F5C61-5D74-4506-A360-D5C6BAC2EE4F}" srcOrd="1" destOrd="0" presId="urn:microsoft.com/office/officeart/2005/8/layout/pyramid1"/>
    <dgm:cxn modelId="{310715E3-16A1-4592-8709-C198C28412C8}" type="presParOf" srcId="{E949BE36-6A9A-4C19-A39B-964911039841}" destId="{D408C404-0EBF-4C4E-B1FB-75001A8F4EF4}" srcOrd="0" destOrd="0" presId="urn:microsoft.com/office/officeart/2005/8/layout/pyramid1"/>
    <dgm:cxn modelId="{75D2CA3F-4BD2-441A-AA4F-7431CA6BE610}" type="presParOf" srcId="{D408C404-0EBF-4C4E-B1FB-75001A8F4EF4}" destId="{D8F1C702-E6D9-4A83-B072-7DDFFCF20B6B}" srcOrd="0" destOrd="0" presId="urn:microsoft.com/office/officeart/2005/8/layout/pyramid1"/>
    <dgm:cxn modelId="{B43112E7-E2AE-4F85-B105-32AEC9C026A4}" type="presParOf" srcId="{D408C404-0EBF-4C4E-B1FB-75001A8F4EF4}" destId="{A61F5C61-5D74-4506-A360-D5C6BAC2EE4F}" srcOrd="1" destOrd="0" presId="urn:microsoft.com/office/officeart/2005/8/layout/pyramid1"/>
    <dgm:cxn modelId="{0C929F18-8CB5-40C8-835A-8AD5D7B7ED6D}" type="presParOf" srcId="{E949BE36-6A9A-4C19-A39B-964911039841}" destId="{7665FD30-3366-4934-A02B-DD0AF1056032}" srcOrd="1" destOrd="0" presId="urn:microsoft.com/office/officeart/2005/8/layout/pyramid1"/>
    <dgm:cxn modelId="{6F6303A7-5FDD-48A2-98C5-A4BD7B38C53B}" type="presParOf" srcId="{7665FD30-3366-4934-A02B-DD0AF1056032}" destId="{D2E93B53-F533-4584-96E3-6B06EEF060CB}" srcOrd="0" destOrd="0" presId="urn:microsoft.com/office/officeart/2005/8/layout/pyramid1"/>
    <dgm:cxn modelId="{809EC3C3-CAF5-4E0F-A772-459E39384AA6}" type="presParOf" srcId="{7665FD30-3366-4934-A02B-DD0AF1056032}" destId="{D90DB21E-DA52-44DF-8E3B-A3076EBB9056}" srcOrd="1" destOrd="0" presId="urn:microsoft.com/office/officeart/2005/8/layout/pyramid1"/>
    <dgm:cxn modelId="{5690B1C5-692B-4059-B9AA-6AD81B00EE9A}" type="presParOf" srcId="{E949BE36-6A9A-4C19-A39B-964911039841}" destId="{73498C29-83A1-4467-A6C1-0CCAA89B2F94}" srcOrd="2" destOrd="0" presId="urn:microsoft.com/office/officeart/2005/8/layout/pyramid1"/>
    <dgm:cxn modelId="{5A2D7FD9-A369-41C2-8C01-EF201B53C3FF}" type="presParOf" srcId="{73498C29-83A1-4467-A6C1-0CCAA89B2F94}" destId="{58677465-5BB9-4EB2-B7B6-B78ABBCF6DCB}" srcOrd="0" destOrd="0" presId="urn:microsoft.com/office/officeart/2005/8/layout/pyramid1"/>
    <dgm:cxn modelId="{EFF68B8C-3887-43D8-BFBC-673264EBBBD4}" type="presParOf" srcId="{73498C29-83A1-4467-A6C1-0CCAA89B2F94}" destId="{A5BD3A28-900D-4881-9CE0-B307F8E0C6D4}"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1C702-E6D9-4A83-B072-7DDFFCF20B6B}">
      <dsp:nvSpPr>
        <dsp:cNvPr id="0" name=""/>
        <dsp:cNvSpPr/>
      </dsp:nvSpPr>
      <dsp:spPr>
        <a:xfrm>
          <a:off x="1306661" y="0"/>
          <a:ext cx="1306661" cy="1191143"/>
        </a:xfrm>
        <a:prstGeom prst="trapezoid">
          <a:avLst>
            <a:gd name="adj" fmla="val 54849"/>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GB" sz="2100" kern="1200" dirty="0"/>
            <a:t>Objectives</a:t>
          </a:r>
        </a:p>
      </dsp:txBody>
      <dsp:txXfrm>
        <a:off x="1306661" y="0"/>
        <a:ext cx="1306661" cy="1191143"/>
      </dsp:txXfrm>
    </dsp:sp>
    <dsp:sp modelId="{D2E93B53-F533-4584-96E3-6B06EEF060CB}">
      <dsp:nvSpPr>
        <dsp:cNvPr id="0" name=""/>
        <dsp:cNvSpPr/>
      </dsp:nvSpPr>
      <dsp:spPr>
        <a:xfrm>
          <a:off x="653330" y="1191143"/>
          <a:ext cx="2613322" cy="1191143"/>
        </a:xfrm>
        <a:prstGeom prst="trapezoid">
          <a:avLst>
            <a:gd name="adj" fmla="val 54849"/>
          </a:avLst>
        </a:prstGeom>
        <a:solidFill>
          <a:schemeClr val="accent2">
            <a:hueOff val="-5002977"/>
            <a:satOff val="-1886"/>
            <a:lumOff val="8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GB" sz="2100" kern="1200" dirty="0"/>
            <a:t>Strategies</a:t>
          </a:r>
        </a:p>
      </dsp:txBody>
      <dsp:txXfrm>
        <a:off x="1110661" y="1191143"/>
        <a:ext cx="1698659" cy="1191143"/>
      </dsp:txXfrm>
    </dsp:sp>
    <dsp:sp modelId="{58677465-5BB9-4EB2-B7B6-B78ABBCF6DCB}">
      <dsp:nvSpPr>
        <dsp:cNvPr id="0" name=""/>
        <dsp:cNvSpPr/>
      </dsp:nvSpPr>
      <dsp:spPr>
        <a:xfrm>
          <a:off x="0" y="2382286"/>
          <a:ext cx="3919983" cy="1191143"/>
        </a:xfrm>
        <a:prstGeom prst="trapezoid">
          <a:avLst>
            <a:gd name="adj" fmla="val 54849"/>
          </a:avLst>
        </a:prstGeom>
        <a:solidFill>
          <a:schemeClr val="accent2">
            <a:hueOff val="-10005954"/>
            <a:satOff val="-3773"/>
            <a:lumOff val="17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GB" sz="2100" kern="1200" dirty="0"/>
            <a:t>Actions</a:t>
          </a:r>
        </a:p>
      </dsp:txBody>
      <dsp:txXfrm>
        <a:off x="685997" y="2382286"/>
        <a:ext cx="2547988" cy="1191143"/>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A9244C7A-0380-48A0-A97C-2D8D63CAE073}"/>
              </a:ext>
            </a:extLst>
          </p:cNvPr>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xmlns="" id="{5A681F7A-13BF-431D-A056-10C573F4AD29}"/>
              </a:ext>
            </a:extLst>
          </p:cNvPr>
          <p:cNvSpPr>
            <a:spLocks noGrp="1"/>
          </p:cNvSpPr>
          <p:nvPr>
            <p:ph type="dt" sz="quarter" idx="1"/>
          </p:nvPr>
        </p:nvSpPr>
        <p:spPr>
          <a:xfrm>
            <a:off x="3884613" y="0"/>
            <a:ext cx="2971800" cy="499012"/>
          </a:xfrm>
          <a:prstGeom prst="rect">
            <a:avLst/>
          </a:prstGeom>
        </p:spPr>
        <p:txBody>
          <a:bodyPr vert="horz" lIns="91440" tIns="45720" rIns="91440" bIns="45720" rtlCol="0"/>
          <a:lstStyle>
            <a:lvl1pPr algn="r">
              <a:defRPr sz="1200"/>
            </a:lvl1pPr>
          </a:lstStyle>
          <a:p>
            <a:fld id="{4045316D-B5C6-4939-8991-5462CE2865FD}" type="datetimeFigureOut">
              <a:rPr lang="en-GB" smtClean="0"/>
              <a:t>07/09/2018</a:t>
            </a:fld>
            <a:endParaRPr lang="en-GB"/>
          </a:p>
        </p:txBody>
      </p:sp>
      <p:sp>
        <p:nvSpPr>
          <p:cNvPr id="4" name="Footer Placeholder 3">
            <a:extLst>
              <a:ext uri="{FF2B5EF4-FFF2-40B4-BE49-F238E27FC236}">
                <a16:creationId xmlns:a16="http://schemas.microsoft.com/office/drawing/2014/main" xmlns="" id="{EDB85B27-665C-4375-8717-2C0C040254A6}"/>
              </a:ext>
            </a:extLst>
          </p:cNvPr>
          <p:cNvSpPr>
            <a:spLocks noGrp="1"/>
          </p:cNvSpPr>
          <p:nvPr>
            <p:ph type="ftr" sz="quarter" idx="2"/>
          </p:nvPr>
        </p:nvSpPr>
        <p:spPr>
          <a:xfrm>
            <a:off x="0" y="9446678"/>
            <a:ext cx="2971800" cy="4990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xmlns="" id="{94B43F3E-014A-4E28-9B24-90837ECD4118}"/>
              </a:ext>
            </a:extLst>
          </p:cNvPr>
          <p:cNvSpPr>
            <a:spLocks noGrp="1"/>
          </p:cNvSpPr>
          <p:nvPr>
            <p:ph type="sldNum" sz="quarter" idx="3"/>
          </p:nvPr>
        </p:nvSpPr>
        <p:spPr>
          <a:xfrm>
            <a:off x="3884613" y="9446678"/>
            <a:ext cx="2971800" cy="499011"/>
          </a:xfrm>
          <a:prstGeom prst="rect">
            <a:avLst/>
          </a:prstGeom>
        </p:spPr>
        <p:txBody>
          <a:bodyPr vert="horz" lIns="91440" tIns="45720" rIns="91440" bIns="45720" rtlCol="0" anchor="b"/>
          <a:lstStyle>
            <a:lvl1pPr algn="r">
              <a:defRPr sz="1200"/>
            </a:lvl1pPr>
          </a:lstStyle>
          <a:p>
            <a:fld id="{77161654-1532-4CAE-A154-9A40714F9160}" type="slidenum">
              <a:rPr lang="en-GB" smtClean="0"/>
              <a:t>‹#›</a:t>
            </a:fld>
            <a:endParaRPr lang="en-GB"/>
          </a:p>
        </p:txBody>
      </p:sp>
    </p:spTree>
    <p:extLst>
      <p:ext uri="{BB962C8B-B14F-4D97-AF65-F5344CB8AC3E}">
        <p14:creationId xmlns:p14="http://schemas.microsoft.com/office/powerpoint/2010/main" val="4136174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1" y="4724202"/>
            <a:ext cx="5486399" cy="447556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91162710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080659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056929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047395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590051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436713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601490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047676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717668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462988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00" y="746125"/>
            <a:ext cx="6629400" cy="372903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1" y="4724202"/>
            <a:ext cx="5486399" cy="447556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570261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609600" y="751680"/>
            <a:ext cx="10972800" cy="4012499"/>
          </a:xfrm>
          <a:prstGeom prst="rect">
            <a:avLst/>
          </a:prstGeom>
          <a:noFill/>
          <a:ln>
            <a:noFill/>
          </a:ln>
        </p:spPr>
        <p:txBody>
          <a:bodyPr lIns="91425" tIns="91425" rIns="91425" bIns="91425" anchor="t" anchorCtr="0"/>
          <a:lstStyle>
            <a:lvl1pPr lvl="0" algn="l" rtl="0">
              <a:spcBef>
                <a:spcPts val="0"/>
              </a:spcBef>
              <a:buClr>
                <a:schemeClr val="accent1"/>
              </a:buClr>
              <a:buSzPct val="100000"/>
              <a:buFont typeface="Arial"/>
              <a:buNone/>
              <a:defRPr sz="7200" b="1" i="0" u="none" strike="noStrike" cap="none">
                <a:solidFill>
                  <a:schemeClr val="accent1"/>
                </a:solidFill>
                <a:latin typeface="Arial"/>
                <a:ea typeface="Arial"/>
                <a:cs typeface="Arial"/>
                <a:sym typeface="Arial"/>
              </a:defRPr>
            </a:lvl1pPr>
            <a:lvl2pPr lvl="1" algn="l" rtl="0">
              <a:spcBef>
                <a:spcPts val="0"/>
              </a:spcBef>
              <a:buClr>
                <a:schemeClr val="accent1"/>
              </a:buClr>
              <a:buSzPct val="100000"/>
              <a:buFont typeface="Arial"/>
              <a:buNone/>
              <a:defRPr sz="7200" b="1" i="0" u="none" strike="noStrike" cap="none">
                <a:solidFill>
                  <a:schemeClr val="accent1"/>
                </a:solidFill>
                <a:latin typeface="Arial"/>
                <a:ea typeface="Arial"/>
                <a:cs typeface="Arial"/>
                <a:sym typeface="Arial"/>
              </a:defRPr>
            </a:lvl2pPr>
            <a:lvl3pPr lvl="2" algn="l" rtl="0">
              <a:spcBef>
                <a:spcPts val="0"/>
              </a:spcBef>
              <a:buClr>
                <a:schemeClr val="accent1"/>
              </a:buClr>
              <a:buSzPct val="100000"/>
              <a:buFont typeface="Arial"/>
              <a:buNone/>
              <a:defRPr sz="7200" b="1" i="0" u="none" strike="noStrike" cap="none">
                <a:solidFill>
                  <a:schemeClr val="accent1"/>
                </a:solidFill>
                <a:latin typeface="Arial"/>
                <a:ea typeface="Arial"/>
                <a:cs typeface="Arial"/>
                <a:sym typeface="Arial"/>
              </a:defRPr>
            </a:lvl3pPr>
            <a:lvl4pPr lvl="3" algn="l" rtl="0">
              <a:spcBef>
                <a:spcPts val="0"/>
              </a:spcBef>
              <a:buClr>
                <a:schemeClr val="accent1"/>
              </a:buClr>
              <a:buSzPct val="100000"/>
              <a:buFont typeface="Arial"/>
              <a:buNone/>
              <a:defRPr sz="7200" b="1" i="0" u="none" strike="noStrike" cap="none">
                <a:solidFill>
                  <a:schemeClr val="accent1"/>
                </a:solidFill>
                <a:latin typeface="Arial"/>
                <a:ea typeface="Arial"/>
                <a:cs typeface="Arial"/>
                <a:sym typeface="Arial"/>
              </a:defRPr>
            </a:lvl4pPr>
            <a:lvl5pPr lvl="4" algn="l" rtl="0">
              <a:spcBef>
                <a:spcPts val="0"/>
              </a:spcBef>
              <a:buClr>
                <a:schemeClr val="accent1"/>
              </a:buClr>
              <a:buSzPct val="100000"/>
              <a:buFont typeface="Arial"/>
              <a:buNone/>
              <a:defRPr sz="7200" b="1" i="0" u="none" strike="noStrike" cap="none">
                <a:solidFill>
                  <a:schemeClr val="accent1"/>
                </a:solidFill>
                <a:latin typeface="Arial"/>
                <a:ea typeface="Arial"/>
                <a:cs typeface="Arial"/>
                <a:sym typeface="Arial"/>
              </a:defRPr>
            </a:lvl5pPr>
            <a:lvl6pPr lvl="5" algn="l" rtl="0">
              <a:spcBef>
                <a:spcPts val="0"/>
              </a:spcBef>
              <a:buClr>
                <a:schemeClr val="accent1"/>
              </a:buClr>
              <a:buSzPct val="100000"/>
              <a:buFont typeface="Arial"/>
              <a:buNone/>
              <a:defRPr sz="7200" b="1" i="0" u="none" strike="noStrike" cap="none">
                <a:solidFill>
                  <a:schemeClr val="accent1"/>
                </a:solidFill>
                <a:latin typeface="Arial"/>
                <a:ea typeface="Arial"/>
                <a:cs typeface="Arial"/>
                <a:sym typeface="Arial"/>
              </a:defRPr>
            </a:lvl6pPr>
            <a:lvl7pPr lvl="6" algn="l" rtl="0">
              <a:spcBef>
                <a:spcPts val="0"/>
              </a:spcBef>
              <a:buClr>
                <a:schemeClr val="accent1"/>
              </a:buClr>
              <a:buSzPct val="100000"/>
              <a:buFont typeface="Arial"/>
              <a:buNone/>
              <a:defRPr sz="7200" b="1" i="0" u="none" strike="noStrike" cap="none">
                <a:solidFill>
                  <a:schemeClr val="accent1"/>
                </a:solidFill>
                <a:latin typeface="Arial"/>
                <a:ea typeface="Arial"/>
                <a:cs typeface="Arial"/>
                <a:sym typeface="Arial"/>
              </a:defRPr>
            </a:lvl7pPr>
            <a:lvl8pPr lvl="7" algn="l" rtl="0">
              <a:spcBef>
                <a:spcPts val="0"/>
              </a:spcBef>
              <a:buClr>
                <a:schemeClr val="accent1"/>
              </a:buClr>
              <a:buSzPct val="100000"/>
              <a:buFont typeface="Arial"/>
              <a:buNone/>
              <a:defRPr sz="7200" b="1" i="0" u="none" strike="noStrike" cap="none">
                <a:solidFill>
                  <a:schemeClr val="accent1"/>
                </a:solidFill>
                <a:latin typeface="Arial"/>
                <a:ea typeface="Arial"/>
                <a:cs typeface="Arial"/>
                <a:sym typeface="Arial"/>
              </a:defRPr>
            </a:lvl8pPr>
            <a:lvl9pPr lvl="8" algn="l" rtl="0">
              <a:spcBef>
                <a:spcPts val="0"/>
              </a:spcBef>
              <a:buClr>
                <a:schemeClr val="accent1"/>
              </a:buClr>
              <a:buSzPct val="100000"/>
              <a:buFont typeface="Arial"/>
              <a:buNone/>
              <a:defRPr sz="7200" b="1" i="0" u="none" strike="noStrike" cap="none">
                <a:solidFill>
                  <a:schemeClr val="accent1"/>
                </a:solidFill>
                <a:latin typeface="Arial"/>
                <a:ea typeface="Arial"/>
                <a:cs typeface="Arial"/>
                <a:sym typeface="Arial"/>
              </a:defRPr>
            </a:lvl9pPr>
          </a:lstStyle>
          <a:p>
            <a:endParaRPr/>
          </a:p>
        </p:txBody>
      </p:sp>
      <p:sp>
        <p:nvSpPr>
          <p:cNvPr id="11" name="Shape 11"/>
          <p:cNvSpPr txBox="1">
            <a:spLocks noGrp="1"/>
          </p:cNvSpPr>
          <p:nvPr>
            <p:ph type="subTitle" idx="1"/>
          </p:nvPr>
        </p:nvSpPr>
        <p:spPr>
          <a:xfrm>
            <a:off x="609600" y="4955189"/>
            <a:ext cx="10972800" cy="1643400"/>
          </a:xfrm>
          <a:prstGeom prst="rect">
            <a:avLst/>
          </a:prstGeom>
          <a:noFill/>
          <a:ln>
            <a:noFill/>
          </a:ln>
        </p:spPr>
        <p:txBody>
          <a:bodyPr lIns="91425" tIns="91425" rIns="91425" bIns="91425" anchor="t" anchorCtr="0"/>
          <a:lstStyle>
            <a:lvl1pPr lvl="0" algn="l" rtl="0">
              <a:spcBef>
                <a:spcPts val="0"/>
              </a:spcBef>
              <a:buClr>
                <a:schemeClr val="dk2"/>
              </a:buClr>
              <a:buSzPct val="100000"/>
              <a:buFont typeface="Arial"/>
              <a:buNone/>
              <a:defRPr sz="4800" b="0" i="0" u="none" strike="noStrike" cap="none">
                <a:solidFill>
                  <a:schemeClr val="dk2"/>
                </a:solidFill>
                <a:latin typeface="Arial"/>
                <a:ea typeface="Arial"/>
                <a:cs typeface="Arial"/>
                <a:sym typeface="Arial"/>
              </a:defRPr>
            </a:lvl1pPr>
            <a:lvl2pPr lvl="1" algn="l" rtl="0">
              <a:spcBef>
                <a:spcPts val="0"/>
              </a:spcBef>
              <a:buClr>
                <a:schemeClr val="dk2"/>
              </a:buClr>
              <a:buSzPct val="100000"/>
              <a:buFont typeface="Arial"/>
              <a:buNone/>
              <a:defRPr sz="4800" b="0" i="0" u="none" strike="noStrike" cap="none">
                <a:solidFill>
                  <a:schemeClr val="dk2"/>
                </a:solidFill>
                <a:latin typeface="Arial"/>
                <a:ea typeface="Arial"/>
                <a:cs typeface="Arial"/>
                <a:sym typeface="Arial"/>
              </a:defRPr>
            </a:lvl2pPr>
            <a:lvl3pPr lvl="2" algn="l" rtl="0">
              <a:spcBef>
                <a:spcPts val="0"/>
              </a:spcBef>
              <a:buClr>
                <a:schemeClr val="dk2"/>
              </a:buClr>
              <a:buSzPct val="100000"/>
              <a:buFont typeface="Arial"/>
              <a:buNone/>
              <a:defRPr sz="4800" b="0" i="0" u="none" strike="noStrike" cap="none">
                <a:solidFill>
                  <a:schemeClr val="dk2"/>
                </a:solidFill>
                <a:latin typeface="Arial"/>
                <a:ea typeface="Arial"/>
                <a:cs typeface="Arial"/>
                <a:sym typeface="Arial"/>
              </a:defRPr>
            </a:lvl3pPr>
            <a:lvl4pPr lvl="3" algn="l" rtl="0">
              <a:spcBef>
                <a:spcPts val="0"/>
              </a:spcBef>
              <a:buClr>
                <a:schemeClr val="dk2"/>
              </a:buClr>
              <a:buSzPct val="100000"/>
              <a:buFont typeface="Arial"/>
              <a:buNone/>
              <a:defRPr sz="4800" b="0" i="0" u="none" strike="noStrike" cap="none">
                <a:solidFill>
                  <a:schemeClr val="dk2"/>
                </a:solidFill>
                <a:latin typeface="Arial"/>
                <a:ea typeface="Arial"/>
                <a:cs typeface="Arial"/>
                <a:sym typeface="Arial"/>
              </a:defRPr>
            </a:lvl4pPr>
            <a:lvl5pPr lvl="4" algn="l" rtl="0">
              <a:spcBef>
                <a:spcPts val="0"/>
              </a:spcBef>
              <a:buClr>
                <a:schemeClr val="dk2"/>
              </a:buClr>
              <a:buSzPct val="100000"/>
              <a:buFont typeface="Arial"/>
              <a:buNone/>
              <a:defRPr sz="4800" b="0" i="0" u="none" strike="noStrike" cap="none">
                <a:solidFill>
                  <a:schemeClr val="dk2"/>
                </a:solidFill>
                <a:latin typeface="Arial"/>
                <a:ea typeface="Arial"/>
                <a:cs typeface="Arial"/>
                <a:sym typeface="Arial"/>
              </a:defRPr>
            </a:lvl5pPr>
            <a:lvl6pPr lvl="5" algn="l" rtl="0">
              <a:spcBef>
                <a:spcPts val="0"/>
              </a:spcBef>
              <a:buClr>
                <a:schemeClr val="dk2"/>
              </a:buClr>
              <a:buSzPct val="100000"/>
              <a:buFont typeface="Arial"/>
              <a:buNone/>
              <a:defRPr sz="4800" b="0" i="0" u="none" strike="noStrike" cap="none">
                <a:solidFill>
                  <a:schemeClr val="dk2"/>
                </a:solidFill>
                <a:latin typeface="Arial"/>
                <a:ea typeface="Arial"/>
                <a:cs typeface="Arial"/>
                <a:sym typeface="Arial"/>
              </a:defRPr>
            </a:lvl6pPr>
            <a:lvl7pPr lvl="6" algn="l" rtl="0">
              <a:spcBef>
                <a:spcPts val="0"/>
              </a:spcBef>
              <a:buClr>
                <a:schemeClr val="dk2"/>
              </a:buClr>
              <a:buSzPct val="100000"/>
              <a:buFont typeface="Arial"/>
              <a:buNone/>
              <a:defRPr sz="4800" b="0" i="0" u="none" strike="noStrike" cap="none">
                <a:solidFill>
                  <a:schemeClr val="dk2"/>
                </a:solidFill>
                <a:latin typeface="Arial"/>
                <a:ea typeface="Arial"/>
                <a:cs typeface="Arial"/>
                <a:sym typeface="Arial"/>
              </a:defRPr>
            </a:lvl7pPr>
            <a:lvl8pPr lvl="7" algn="l" rtl="0">
              <a:spcBef>
                <a:spcPts val="0"/>
              </a:spcBef>
              <a:buClr>
                <a:schemeClr val="dk2"/>
              </a:buClr>
              <a:buSzPct val="100000"/>
              <a:buFont typeface="Arial"/>
              <a:buNone/>
              <a:defRPr sz="4800" b="0" i="0" u="none" strike="noStrike" cap="none">
                <a:solidFill>
                  <a:schemeClr val="dk2"/>
                </a:solidFill>
                <a:latin typeface="Arial"/>
                <a:ea typeface="Arial"/>
                <a:cs typeface="Arial"/>
                <a:sym typeface="Arial"/>
              </a:defRPr>
            </a:lvl8pPr>
            <a:lvl9pPr lvl="8" algn="l" rtl="0">
              <a:spcBef>
                <a:spcPts val="0"/>
              </a:spcBef>
              <a:buClr>
                <a:schemeClr val="dk2"/>
              </a:buClr>
              <a:buSzPct val="100000"/>
              <a:buFont typeface="Arial"/>
              <a:buNone/>
              <a:defRPr sz="4800" b="0" i="0" u="none" strike="noStrike" cap="none">
                <a:solidFill>
                  <a:schemeClr val="dk2"/>
                </a:solidFill>
                <a:latin typeface="Arial"/>
                <a:ea typeface="Arial"/>
                <a:cs typeface="Arial"/>
                <a:sym typeface="Arial"/>
              </a:defRPr>
            </a:lvl9pPr>
          </a:lstStyle>
          <a:p>
            <a:endParaRPr/>
          </a:p>
        </p:txBody>
      </p:sp>
      <p:cxnSp>
        <p:nvCxnSpPr>
          <p:cNvPr id="12" name="Shape 12"/>
          <p:cNvCxnSpPr/>
          <p:nvPr/>
        </p:nvCxnSpPr>
        <p:spPr>
          <a:xfrm>
            <a:off x="609600" y="548639"/>
            <a:ext cx="10972800" cy="0"/>
          </a:xfrm>
          <a:prstGeom prst="straightConnector1">
            <a:avLst/>
          </a:prstGeom>
          <a:noFill/>
          <a:ln w="57150" cap="flat" cmpd="sng">
            <a:solidFill>
              <a:schemeClr val="accent1"/>
            </a:solidFill>
            <a:prstDash val="solid"/>
            <a:round/>
            <a:headEnd type="none" w="med" len="med"/>
            <a:tailEnd type="none" w="med" len="med"/>
          </a:ln>
        </p:spPr>
      </p:cxnSp>
      <p:cxnSp>
        <p:nvCxnSpPr>
          <p:cNvPr id="13" name="Shape 13"/>
          <p:cNvCxnSpPr/>
          <p:nvPr/>
        </p:nvCxnSpPr>
        <p:spPr>
          <a:xfrm>
            <a:off x="609600" y="4844510"/>
            <a:ext cx="10972800" cy="0"/>
          </a:xfrm>
          <a:prstGeom prst="straightConnector1">
            <a:avLst/>
          </a:prstGeom>
          <a:noFill/>
          <a:ln w="57150" cap="flat" cmpd="sng">
            <a:solidFill>
              <a:schemeClr val="accent1"/>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609600" y="274637"/>
            <a:ext cx="10972800" cy="1143000"/>
          </a:xfrm>
          <a:prstGeom prst="rect">
            <a:avLst/>
          </a:prstGeom>
          <a:noFill/>
          <a:ln>
            <a:noFill/>
          </a:ln>
        </p:spPr>
        <p:txBody>
          <a:bodyPr lIns="91425" tIns="91425" rIns="91425" bIns="91425" anchor="b" anchorCtr="0"/>
          <a:lstStyle>
            <a:lvl1pPr lvl="0" rtl="0">
              <a:spcBef>
                <a:spcPts val="0"/>
              </a:spcBef>
              <a:defRPr>
                <a:solidFill>
                  <a:srgbClr val="DA0002"/>
                </a:solidFill>
              </a:defRPr>
            </a:lvl1pPr>
            <a:lvl2pPr lvl="1" rtl="0">
              <a:spcBef>
                <a:spcPts val="0"/>
              </a:spcBef>
              <a:defRPr>
                <a:solidFill>
                  <a:srgbClr val="DA0002"/>
                </a:solidFill>
              </a:defRPr>
            </a:lvl2pPr>
            <a:lvl3pPr lvl="2" rtl="0">
              <a:spcBef>
                <a:spcPts val="0"/>
              </a:spcBef>
              <a:defRPr>
                <a:solidFill>
                  <a:srgbClr val="DA0002"/>
                </a:solidFill>
              </a:defRPr>
            </a:lvl3pPr>
            <a:lvl4pPr lvl="3" rtl="0">
              <a:spcBef>
                <a:spcPts val="0"/>
              </a:spcBef>
              <a:defRPr>
                <a:solidFill>
                  <a:srgbClr val="DA0002"/>
                </a:solidFill>
              </a:defRPr>
            </a:lvl4pPr>
            <a:lvl5pPr lvl="4" rtl="0">
              <a:spcBef>
                <a:spcPts val="0"/>
              </a:spcBef>
              <a:defRPr>
                <a:solidFill>
                  <a:srgbClr val="DA0002"/>
                </a:solidFill>
              </a:defRPr>
            </a:lvl5pPr>
            <a:lvl6pPr lvl="5" rtl="0">
              <a:spcBef>
                <a:spcPts val="0"/>
              </a:spcBef>
              <a:defRPr>
                <a:solidFill>
                  <a:srgbClr val="DA0002"/>
                </a:solidFill>
              </a:defRPr>
            </a:lvl6pPr>
            <a:lvl7pPr lvl="6" rtl="0">
              <a:spcBef>
                <a:spcPts val="0"/>
              </a:spcBef>
              <a:defRPr>
                <a:solidFill>
                  <a:srgbClr val="DA0002"/>
                </a:solidFill>
              </a:defRPr>
            </a:lvl7pPr>
            <a:lvl8pPr lvl="7" rtl="0">
              <a:spcBef>
                <a:spcPts val="0"/>
              </a:spcBef>
              <a:defRPr>
                <a:solidFill>
                  <a:srgbClr val="DA0002"/>
                </a:solidFill>
              </a:defRPr>
            </a:lvl8pPr>
            <a:lvl9pPr lvl="8" rtl="0">
              <a:spcBef>
                <a:spcPts val="0"/>
              </a:spcBef>
              <a:defRPr>
                <a:solidFill>
                  <a:srgbClr val="DA0002"/>
                </a:solidFill>
              </a:defRPr>
            </a:lvl9pPr>
          </a:lstStyle>
          <a:p>
            <a:endParaRPr/>
          </a:p>
        </p:txBody>
      </p:sp>
      <p:sp>
        <p:nvSpPr>
          <p:cNvPr id="20" name="Shape 20"/>
          <p:cNvSpPr txBox="1">
            <a:spLocks noGrp="1"/>
          </p:cNvSpPr>
          <p:nvPr>
            <p:ph type="body" idx="1"/>
          </p:nvPr>
        </p:nvSpPr>
        <p:spPr>
          <a:xfrm>
            <a:off x="609600" y="1600200"/>
            <a:ext cx="5326000" cy="4967700"/>
          </a:xfrm>
          <a:prstGeom prst="rect">
            <a:avLst/>
          </a:prstGeom>
          <a:noFill/>
          <a:ln>
            <a:noFill/>
          </a:ln>
        </p:spPr>
        <p:txBody>
          <a:bodyPr lIns="91425" tIns="91425" rIns="91425" bIns="91425" anchor="t" anchorCtr="0"/>
          <a:lstStyle>
            <a:lvl1pPr marL="0" lvl="0" indent="360363" rtl="0">
              <a:spcBef>
                <a:spcPts val="0"/>
              </a:spcBef>
              <a:defRPr/>
            </a:lvl1pPr>
            <a:lvl2pPr marL="0" lvl="1" indent="360363" rtl="0">
              <a:spcBef>
                <a:spcPts val="0"/>
              </a:spcBef>
              <a:defRPr/>
            </a:lvl2pPr>
            <a:lvl3pPr lvl="2" rtl="0">
              <a:spcBef>
                <a:spcPts val="0"/>
              </a:spcBef>
              <a:defRPr/>
            </a:lvl3pPr>
            <a:lvl4pPr lvl="3" rtl="0">
              <a:spcBef>
                <a:spcPts val="0"/>
              </a:spcBef>
              <a:defRPr/>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lang="en-GB" dirty="0"/>
          </a:p>
          <a:p>
            <a:pPr lvl="1"/>
            <a:endParaRPr dirty="0"/>
          </a:p>
        </p:txBody>
      </p:sp>
      <p:sp>
        <p:nvSpPr>
          <p:cNvPr id="21" name="Shape 21"/>
          <p:cNvSpPr txBox="1">
            <a:spLocks noGrp="1"/>
          </p:cNvSpPr>
          <p:nvPr>
            <p:ph type="body" idx="2"/>
          </p:nvPr>
        </p:nvSpPr>
        <p:spPr>
          <a:xfrm>
            <a:off x="6256364" y="1600200"/>
            <a:ext cx="5326000" cy="4967700"/>
          </a:xfrm>
          <a:prstGeom prst="rect">
            <a:avLst/>
          </a:prstGeom>
          <a:noFill/>
          <a:ln>
            <a:noFill/>
          </a:ln>
        </p:spPr>
        <p:txBody>
          <a:bodyPr lIns="91425" tIns="91425" rIns="91425" bIns="91425" anchor="t" anchorCtr="0"/>
          <a:lstStyle>
            <a:lvl1pPr marL="0" lvl="0" indent="360363" rtl="0">
              <a:spcBef>
                <a:spcPts val="0"/>
              </a:spcBef>
              <a:defRPr/>
            </a:lvl1pPr>
            <a:lvl2pPr marL="0" lvl="1" indent="360363" rtl="0">
              <a:spcBef>
                <a:spcPts val="0"/>
              </a:spcBef>
              <a:defRPr/>
            </a:lvl2pPr>
            <a:lvl3pPr lvl="2" rtl="0">
              <a:spcBef>
                <a:spcPts val="0"/>
              </a:spcBef>
              <a:defRPr/>
            </a:lvl3pPr>
            <a:lvl4pPr lvl="3" rtl="0">
              <a:spcBef>
                <a:spcPts val="0"/>
              </a:spcBef>
              <a:defRPr/>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a:endParaRPr lang="en-GB" dirty="0"/>
          </a:p>
          <a:p>
            <a:pPr lvl="1"/>
            <a:endParaRPr dirty="0"/>
          </a:p>
        </p:txBody>
      </p:sp>
      <p:cxnSp>
        <p:nvCxnSpPr>
          <p:cNvPr id="22" name="Shape 22"/>
          <p:cNvCxnSpPr/>
          <p:nvPr/>
        </p:nvCxnSpPr>
        <p:spPr>
          <a:xfrm>
            <a:off x="609600" y="1524000"/>
            <a:ext cx="10972800" cy="0"/>
          </a:xfrm>
          <a:prstGeom prst="straightConnector1">
            <a:avLst/>
          </a:prstGeom>
          <a:noFill/>
          <a:ln w="50800" cap="flat" cmpd="sng">
            <a:solidFill>
              <a:srgbClr val="DA0002"/>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one column">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609600" y="274637"/>
            <a:ext cx="10972800" cy="1143000"/>
          </a:xfrm>
          <a:prstGeom prst="rect">
            <a:avLst/>
          </a:prstGeom>
          <a:noFill/>
          <a:ln>
            <a:noFill/>
          </a:ln>
        </p:spPr>
        <p:txBody>
          <a:bodyPr lIns="91425" tIns="91425" rIns="91425" bIns="91425" anchor="b" anchorCtr="0"/>
          <a:lstStyle>
            <a:lvl1pPr lvl="0" rtl="0">
              <a:spcBef>
                <a:spcPts val="0"/>
              </a:spcBef>
              <a:defRPr>
                <a:solidFill>
                  <a:srgbClr val="DA0002"/>
                </a:solidFill>
              </a:defRPr>
            </a:lvl1pPr>
            <a:lvl2pPr lvl="1" rtl="0">
              <a:spcBef>
                <a:spcPts val="0"/>
              </a:spcBef>
              <a:defRPr>
                <a:solidFill>
                  <a:srgbClr val="DA0002"/>
                </a:solidFill>
              </a:defRPr>
            </a:lvl2pPr>
            <a:lvl3pPr lvl="2" rtl="0">
              <a:spcBef>
                <a:spcPts val="0"/>
              </a:spcBef>
              <a:defRPr>
                <a:solidFill>
                  <a:srgbClr val="DA0002"/>
                </a:solidFill>
              </a:defRPr>
            </a:lvl3pPr>
            <a:lvl4pPr lvl="3" rtl="0">
              <a:spcBef>
                <a:spcPts val="0"/>
              </a:spcBef>
              <a:defRPr>
                <a:solidFill>
                  <a:srgbClr val="DA0002"/>
                </a:solidFill>
              </a:defRPr>
            </a:lvl4pPr>
            <a:lvl5pPr lvl="4" rtl="0">
              <a:spcBef>
                <a:spcPts val="0"/>
              </a:spcBef>
              <a:defRPr>
                <a:solidFill>
                  <a:srgbClr val="DA0002"/>
                </a:solidFill>
              </a:defRPr>
            </a:lvl5pPr>
            <a:lvl6pPr lvl="5" rtl="0">
              <a:spcBef>
                <a:spcPts val="0"/>
              </a:spcBef>
              <a:defRPr>
                <a:solidFill>
                  <a:srgbClr val="DA0002"/>
                </a:solidFill>
              </a:defRPr>
            </a:lvl6pPr>
            <a:lvl7pPr lvl="6" rtl="0">
              <a:spcBef>
                <a:spcPts val="0"/>
              </a:spcBef>
              <a:defRPr>
                <a:solidFill>
                  <a:srgbClr val="DA0002"/>
                </a:solidFill>
              </a:defRPr>
            </a:lvl7pPr>
            <a:lvl8pPr lvl="7" rtl="0">
              <a:spcBef>
                <a:spcPts val="0"/>
              </a:spcBef>
              <a:defRPr>
                <a:solidFill>
                  <a:srgbClr val="DA0002"/>
                </a:solidFill>
              </a:defRPr>
            </a:lvl8pPr>
            <a:lvl9pPr lvl="8" rtl="0">
              <a:spcBef>
                <a:spcPts val="0"/>
              </a:spcBef>
              <a:defRPr>
                <a:solidFill>
                  <a:srgbClr val="DA0002"/>
                </a:solidFill>
              </a:defRPr>
            </a:lvl9pPr>
          </a:lstStyle>
          <a:p>
            <a:endParaRPr/>
          </a:p>
        </p:txBody>
      </p:sp>
      <p:sp>
        <p:nvSpPr>
          <p:cNvPr id="20" name="Shape 20"/>
          <p:cNvSpPr txBox="1">
            <a:spLocks noGrp="1"/>
          </p:cNvSpPr>
          <p:nvPr>
            <p:ph type="body" idx="1"/>
          </p:nvPr>
        </p:nvSpPr>
        <p:spPr>
          <a:xfrm>
            <a:off x="609600" y="1600200"/>
            <a:ext cx="10972800" cy="4967700"/>
          </a:xfrm>
          <a:prstGeom prst="rect">
            <a:avLst/>
          </a:prstGeom>
          <a:noFill/>
          <a:ln>
            <a:noFill/>
          </a:ln>
        </p:spPr>
        <p:txBody>
          <a:bodyPr lIns="91425" tIns="91425" rIns="91425" bIns="91425" anchor="t" anchorCtr="0"/>
          <a:lstStyle>
            <a:lvl1pPr marL="0" lvl="0" indent="360363" rtl="0">
              <a:spcBef>
                <a:spcPts val="0"/>
              </a:spcBef>
              <a:defRPr/>
            </a:lvl1pPr>
            <a:lvl2pPr marL="363538" lvl="1" indent="355600" rtl="0">
              <a:spcBef>
                <a:spcPts val="0"/>
              </a:spcBef>
              <a:defRPr/>
            </a:lvl2pPr>
            <a:lvl3pPr marL="538163" lvl="2" indent="180975" rtl="0">
              <a:spcBef>
                <a:spcPts val="0"/>
              </a:spcBef>
              <a:defRPr/>
            </a:lvl3pPr>
            <a:lvl4pPr marL="0" lvl="3" indent="179388" rtl="0">
              <a:spcBef>
                <a:spcPts val="0"/>
              </a:spcBef>
              <a:defRPr/>
            </a:lvl4pPr>
            <a:lvl5pPr marL="0" lvl="4" indent="179388" rtl="0">
              <a:spcBef>
                <a:spcPts val="0"/>
              </a:spcBef>
              <a:defRPr sz="1800"/>
            </a:lvl5pPr>
            <a:lvl6pPr marL="0" lvl="5" indent="179388" rtl="0">
              <a:spcBef>
                <a:spcPts val="0"/>
              </a:spcBef>
              <a:defRPr sz="1800"/>
            </a:lvl6pPr>
            <a:lvl7pPr marL="0" lvl="6" indent="179388" rtl="0">
              <a:spcBef>
                <a:spcPts val="0"/>
              </a:spcBef>
              <a:defRPr sz="1800"/>
            </a:lvl7pPr>
            <a:lvl8pPr marL="0" lvl="7" indent="179388" rtl="0">
              <a:spcBef>
                <a:spcPts val="0"/>
              </a:spcBef>
              <a:defRPr sz="1800"/>
            </a:lvl8pPr>
            <a:lvl9pPr lvl="8" rtl="0">
              <a:spcBef>
                <a:spcPts val="0"/>
              </a:spcBef>
              <a:defRPr sz="1800"/>
            </a:lvl9pPr>
          </a:lstStyle>
          <a:p>
            <a:endParaRPr lang="en-GB" dirty="0"/>
          </a:p>
          <a:p>
            <a:pPr lvl="1"/>
            <a:endParaRPr lang="en-GB" dirty="0"/>
          </a:p>
          <a:p>
            <a:pPr lvl="2"/>
            <a:endParaRPr lang="en-GB" dirty="0"/>
          </a:p>
          <a:p>
            <a:pPr lvl="3"/>
            <a:endParaRPr lang="en-GB" dirty="0"/>
          </a:p>
          <a:p>
            <a:pPr lvl="4"/>
            <a:endParaRPr lang="en-GB" dirty="0"/>
          </a:p>
          <a:p>
            <a:pPr lvl="5"/>
            <a:endParaRPr lang="en-GB" dirty="0"/>
          </a:p>
          <a:p>
            <a:pPr lvl="6"/>
            <a:endParaRPr lang="en-GB" dirty="0"/>
          </a:p>
          <a:p>
            <a:pPr lvl="7"/>
            <a:endParaRPr lang="en-GB" dirty="0"/>
          </a:p>
          <a:p>
            <a:pPr lvl="1"/>
            <a:endParaRPr lang="en-GB" dirty="0"/>
          </a:p>
          <a:p>
            <a:pPr lvl="2"/>
            <a:endParaRPr dirty="0"/>
          </a:p>
        </p:txBody>
      </p:sp>
      <p:cxnSp>
        <p:nvCxnSpPr>
          <p:cNvPr id="22" name="Shape 22"/>
          <p:cNvCxnSpPr/>
          <p:nvPr/>
        </p:nvCxnSpPr>
        <p:spPr>
          <a:xfrm>
            <a:off x="609600" y="1524000"/>
            <a:ext cx="10972800" cy="0"/>
          </a:xfrm>
          <a:prstGeom prst="straightConnector1">
            <a:avLst/>
          </a:prstGeom>
          <a:noFill/>
          <a:ln w="50800" cap="flat" cmpd="sng">
            <a:solidFill>
              <a:srgbClr val="DA0002"/>
            </a:solidFill>
            <a:prstDash val="solid"/>
            <a:round/>
            <a:headEnd type="none" w="med" len="med"/>
            <a:tailEnd type="none" w="med" len="med"/>
          </a:ln>
        </p:spPr>
      </p:cxnSp>
    </p:spTree>
    <p:extLst>
      <p:ext uri="{BB962C8B-B14F-4D97-AF65-F5344CB8AC3E}">
        <p14:creationId xmlns:p14="http://schemas.microsoft.com/office/powerpoint/2010/main" val="4152348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609600" y="274637"/>
            <a:ext cx="10972800" cy="1143000"/>
          </a:xfrm>
          <a:prstGeom prst="rect">
            <a:avLst/>
          </a:prstGeom>
          <a:noFill/>
          <a:ln>
            <a:noFill/>
          </a:ln>
        </p:spPr>
        <p:txBody>
          <a:bodyPr lIns="91425" tIns="91425" rIns="91425" bIns="91425" anchor="b" anchorCtr="0"/>
          <a:lstStyle>
            <a:lvl1pPr lvl="0" rtl="0">
              <a:spcBef>
                <a:spcPts val="0"/>
              </a:spcBef>
              <a:defRPr>
                <a:solidFill>
                  <a:schemeClr val="accent1"/>
                </a:solidFill>
              </a:defRPr>
            </a:lvl1pPr>
            <a:lvl2pPr lvl="1" rtl="0">
              <a:spcBef>
                <a:spcPts val="0"/>
              </a:spcBef>
              <a:defRPr>
                <a:solidFill>
                  <a:schemeClr val="accent1"/>
                </a:solidFill>
              </a:defRPr>
            </a:lvl2pPr>
            <a:lvl3pPr lvl="2" rtl="0">
              <a:spcBef>
                <a:spcPts val="0"/>
              </a:spcBef>
              <a:defRPr>
                <a:solidFill>
                  <a:schemeClr val="accent1"/>
                </a:solidFill>
              </a:defRPr>
            </a:lvl3pPr>
            <a:lvl4pPr lvl="3" rtl="0">
              <a:spcBef>
                <a:spcPts val="0"/>
              </a:spcBef>
              <a:defRPr>
                <a:solidFill>
                  <a:schemeClr val="accent1"/>
                </a:solidFill>
              </a:defRPr>
            </a:lvl4pPr>
            <a:lvl5pPr lvl="4" rtl="0">
              <a:spcBef>
                <a:spcPts val="0"/>
              </a:spcBef>
              <a:defRPr>
                <a:solidFill>
                  <a:schemeClr val="accent1"/>
                </a:solidFill>
              </a:defRPr>
            </a:lvl5pPr>
            <a:lvl6pPr lvl="5" rtl="0">
              <a:spcBef>
                <a:spcPts val="0"/>
              </a:spcBef>
              <a:defRPr>
                <a:solidFill>
                  <a:schemeClr val="accent1"/>
                </a:solidFill>
              </a:defRPr>
            </a:lvl6pPr>
            <a:lvl7pPr lvl="6" rtl="0">
              <a:spcBef>
                <a:spcPts val="0"/>
              </a:spcBef>
              <a:defRPr>
                <a:solidFill>
                  <a:schemeClr val="accent1"/>
                </a:solidFill>
              </a:defRPr>
            </a:lvl7pPr>
            <a:lvl8pPr lvl="7" rtl="0">
              <a:spcBef>
                <a:spcPts val="0"/>
              </a:spcBef>
              <a:defRPr>
                <a:solidFill>
                  <a:schemeClr val="accent1"/>
                </a:solidFill>
              </a:defRPr>
            </a:lvl8pPr>
            <a:lvl9pPr lvl="8" rtl="0">
              <a:spcBef>
                <a:spcPts val="0"/>
              </a:spcBef>
              <a:defRPr>
                <a:solidFill>
                  <a:schemeClr val="accent1"/>
                </a:solidFill>
              </a:defRPr>
            </a:lvl9pPr>
          </a:lstStyle>
          <a:p>
            <a:endParaRPr/>
          </a:p>
        </p:txBody>
      </p:sp>
      <p:cxnSp>
        <p:nvCxnSpPr>
          <p:cNvPr id="25" name="Shape 25"/>
          <p:cNvCxnSpPr/>
          <p:nvPr/>
        </p:nvCxnSpPr>
        <p:spPr>
          <a:xfrm>
            <a:off x="609600" y="1524000"/>
            <a:ext cx="10972800" cy="0"/>
          </a:xfrm>
          <a:prstGeom prst="straightConnector1">
            <a:avLst/>
          </a:prstGeom>
          <a:noFill/>
          <a:ln w="50800" cap="flat" cmpd="sng">
            <a:solidFill>
              <a:schemeClr val="accent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9"/>
        <p:cNvGrpSpPr/>
        <p:nvPr/>
      </p:nvGrpSpPr>
      <p:grpSpPr>
        <a:xfrm>
          <a:off x="0" y="0"/>
          <a:ext cx="0" cy="0"/>
          <a:chOff x="0" y="0"/>
          <a:chExt cx="0" cy="0"/>
        </a:xfrm>
      </p:grpSpPr>
      <p:cxnSp>
        <p:nvCxnSpPr>
          <p:cNvPr id="30" name="Shape 30"/>
          <p:cNvCxnSpPr/>
          <p:nvPr/>
        </p:nvCxnSpPr>
        <p:spPr>
          <a:xfrm>
            <a:off x="609600" y="150852"/>
            <a:ext cx="10972800" cy="0"/>
          </a:xfrm>
          <a:prstGeom prst="straightConnector1">
            <a:avLst/>
          </a:prstGeom>
          <a:noFill/>
          <a:ln w="50800" cap="flat" cmpd="sng">
            <a:solidFill>
              <a:schemeClr val="lt2"/>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609600" y="274637"/>
            <a:ext cx="10972800" cy="1143000"/>
          </a:xfrm>
          <a:prstGeom prst="rect">
            <a:avLst/>
          </a:prstGeom>
          <a:noFill/>
          <a:ln>
            <a:noFill/>
          </a:ln>
        </p:spPr>
        <p:txBody>
          <a:bodyPr lIns="91425" tIns="91425" rIns="91425" bIns="91425" anchor="b" anchorCtr="0"/>
          <a:lstStyle>
            <a:lvl1pPr lvl="0" algn="l" rtl="0">
              <a:spcBef>
                <a:spcPts val="0"/>
              </a:spcBef>
              <a:buClr>
                <a:schemeClr val="accent1"/>
              </a:buClr>
              <a:buSzPct val="100000"/>
              <a:buFont typeface="Arial"/>
              <a:buNone/>
              <a:defRPr sz="3600" b="1" i="0" u="none" strike="noStrike" cap="none">
                <a:solidFill>
                  <a:schemeClr val="accent1"/>
                </a:solidFill>
                <a:latin typeface="Arial"/>
                <a:ea typeface="Arial"/>
                <a:cs typeface="Arial"/>
                <a:sym typeface="Arial"/>
              </a:defRPr>
            </a:lvl1pPr>
            <a:lvl2pPr lvl="1" algn="l" rtl="0">
              <a:spcBef>
                <a:spcPts val="0"/>
              </a:spcBef>
              <a:buClr>
                <a:schemeClr val="accent1"/>
              </a:buClr>
              <a:buSzPct val="100000"/>
              <a:buFont typeface="Arial"/>
              <a:buNone/>
              <a:defRPr sz="3600" b="1" i="0" u="none" strike="noStrike" cap="none">
                <a:solidFill>
                  <a:schemeClr val="accent1"/>
                </a:solidFill>
                <a:latin typeface="Arial"/>
                <a:ea typeface="Arial"/>
                <a:cs typeface="Arial"/>
                <a:sym typeface="Arial"/>
              </a:defRPr>
            </a:lvl2pPr>
            <a:lvl3pPr lvl="2" algn="l" rtl="0">
              <a:spcBef>
                <a:spcPts val="0"/>
              </a:spcBef>
              <a:buClr>
                <a:schemeClr val="accent1"/>
              </a:buClr>
              <a:buSzPct val="100000"/>
              <a:buFont typeface="Arial"/>
              <a:buNone/>
              <a:defRPr sz="3600" b="1" i="0" u="none" strike="noStrike" cap="none">
                <a:solidFill>
                  <a:schemeClr val="accent1"/>
                </a:solidFill>
                <a:latin typeface="Arial"/>
                <a:ea typeface="Arial"/>
                <a:cs typeface="Arial"/>
                <a:sym typeface="Arial"/>
              </a:defRPr>
            </a:lvl3pPr>
            <a:lvl4pPr lvl="3" algn="l" rtl="0">
              <a:spcBef>
                <a:spcPts val="0"/>
              </a:spcBef>
              <a:buClr>
                <a:schemeClr val="accent1"/>
              </a:buClr>
              <a:buSzPct val="100000"/>
              <a:buFont typeface="Arial"/>
              <a:buNone/>
              <a:defRPr sz="3600" b="1" i="0" u="none" strike="noStrike" cap="none">
                <a:solidFill>
                  <a:schemeClr val="accent1"/>
                </a:solidFill>
                <a:latin typeface="Arial"/>
                <a:ea typeface="Arial"/>
                <a:cs typeface="Arial"/>
                <a:sym typeface="Arial"/>
              </a:defRPr>
            </a:lvl4pPr>
            <a:lvl5pPr lvl="4" algn="l" rtl="0">
              <a:spcBef>
                <a:spcPts val="0"/>
              </a:spcBef>
              <a:buClr>
                <a:schemeClr val="accent1"/>
              </a:buClr>
              <a:buSzPct val="100000"/>
              <a:buFont typeface="Arial"/>
              <a:buNone/>
              <a:defRPr sz="3600" b="1" i="0" u="none" strike="noStrike" cap="none">
                <a:solidFill>
                  <a:schemeClr val="accent1"/>
                </a:solidFill>
                <a:latin typeface="Arial"/>
                <a:ea typeface="Arial"/>
                <a:cs typeface="Arial"/>
                <a:sym typeface="Arial"/>
              </a:defRPr>
            </a:lvl5pPr>
            <a:lvl6pPr lvl="5" algn="l" rtl="0">
              <a:spcBef>
                <a:spcPts val="0"/>
              </a:spcBef>
              <a:buClr>
                <a:schemeClr val="accent1"/>
              </a:buClr>
              <a:buSzPct val="100000"/>
              <a:buFont typeface="Arial"/>
              <a:buNone/>
              <a:defRPr sz="3600" b="1" i="0" u="none" strike="noStrike" cap="none">
                <a:solidFill>
                  <a:schemeClr val="accent1"/>
                </a:solidFill>
                <a:latin typeface="Arial"/>
                <a:ea typeface="Arial"/>
                <a:cs typeface="Arial"/>
                <a:sym typeface="Arial"/>
              </a:defRPr>
            </a:lvl6pPr>
            <a:lvl7pPr lvl="6" algn="l" rtl="0">
              <a:spcBef>
                <a:spcPts val="0"/>
              </a:spcBef>
              <a:buClr>
                <a:schemeClr val="accent1"/>
              </a:buClr>
              <a:buSzPct val="100000"/>
              <a:buFont typeface="Arial"/>
              <a:buNone/>
              <a:defRPr sz="3600" b="1" i="0" u="none" strike="noStrike" cap="none">
                <a:solidFill>
                  <a:schemeClr val="accent1"/>
                </a:solidFill>
                <a:latin typeface="Arial"/>
                <a:ea typeface="Arial"/>
                <a:cs typeface="Arial"/>
                <a:sym typeface="Arial"/>
              </a:defRPr>
            </a:lvl7pPr>
            <a:lvl8pPr lvl="7" algn="l" rtl="0">
              <a:spcBef>
                <a:spcPts val="0"/>
              </a:spcBef>
              <a:buClr>
                <a:schemeClr val="accent1"/>
              </a:buClr>
              <a:buSzPct val="100000"/>
              <a:buFont typeface="Arial"/>
              <a:buNone/>
              <a:defRPr sz="3600" b="1" i="0" u="none" strike="noStrike" cap="none">
                <a:solidFill>
                  <a:schemeClr val="accent1"/>
                </a:solidFill>
                <a:latin typeface="Arial"/>
                <a:ea typeface="Arial"/>
                <a:cs typeface="Arial"/>
                <a:sym typeface="Arial"/>
              </a:defRPr>
            </a:lvl8pPr>
            <a:lvl9pPr lvl="8" algn="l" rtl="0">
              <a:spcBef>
                <a:spcPts val="0"/>
              </a:spcBef>
              <a:buClr>
                <a:schemeClr val="accent1"/>
              </a:buClr>
              <a:buSzPct val="100000"/>
              <a:buFont typeface="Arial"/>
              <a:buNone/>
              <a:defRPr sz="3600" b="1" i="0" u="none" strike="noStrike" cap="none">
                <a:solidFill>
                  <a:schemeClr val="accent1"/>
                </a:solidFill>
                <a:latin typeface="Arial"/>
                <a:ea typeface="Arial"/>
                <a:cs typeface="Arial"/>
                <a:sym typeface="Arial"/>
              </a:defRPr>
            </a:lvl9pPr>
          </a:lstStyle>
          <a:p>
            <a:endParaRPr/>
          </a:p>
        </p:txBody>
      </p:sp>
      <p:sp>
        <p:nvSpPr>
          <p:cNvPr id="7" name="Shape 7"/>
          <p:cNvSpPr txBox="1">
            <a:spLocks noGrp="1"/>
          </p:cNvSpPr>
          <p:nvPr>
            <p:ph type="body" idx="1"/>
          </p:nvPr>
        </p:nvSpPr>
        <p:spPr>
          <a:xfrm>
            <a:off x="609600" y="1600200"/>
            <a:ext cx="10972800" cy="4967700"/>
          </a:xfrm>
          <a:prstGeom prst="rect">
            <a:avLst/>
          </a:prstGeom>
          <a:noFill/>
          <a:ln>
            <a:noFill/>
          </a:ln>
        </p:spPr>
        <p:txBody>
          <a:bodyPr lIns="91425" tIns="91425" rIns="91425" bIns="91425" anchor="t" anchorCtr="0"/>
          <a:lstStyle>
            <a:lvl1pPr lvl="0" algn="l" rtl="0">
              <a:spcBef>
                <a:spcPts val="600"/>
              </a:spcBef>
              <a:buClr>
                <a:schemeClr val="dk1"/>
              </a:buClr>
              <a:buSzPct val="100000"/>
              <a:buFont typeface="Arial"/>
              <a:buChar char="●"/>
              <a:defRPr sz="3000" b="0" i="0" u="none" strike="noStrike" cap="none">
                <a:solidFill>
                  <a:schemeClr val="dk1"/>
                </a:solidFill>
                <a:latin typeface="Arial"/>
                <a:ea typeface="Arial"/>
                <a:cs typeface="Arial"/>
                <a:sym typeface="Arial"/>
              </a:defRPr>
            </a:lvl1pPr>
            <a:lvl2pPr lvl="1" algn="l" rtl="0">
              <a:spcBef>
                <a:spcPts val="480"/>
              </a:spcBef>
              <a:buClr>
                <a:schemeClr val="dk1"/>
              </a:buClr>
              <a:buSzPct val="100000"/>
              <a:buFont typeface="Courier New"/>
              <a:buChar char="o"/>
              <a:defRPr sz="2400" b="0" i="0" u="none" strike="noStrike" cap="none">
                <a:solidFill>
                  <a:schemeClr val="dk1"/>
                </a:solidFill>
                <a:latin typeface="Arial"/>
                <a:ea typeface="Arial"/>
                <a:cs typeface="Arial"/>
                <a:sym typeface="Arial"/>
              </a:defRPr>
            </a:lvl2pPr>
            <a:lvl3pPr lvl="2" algn="l" rtl="0">
              <a:spcBef>
                <a:spcPts val="480"/>
              </a:spcBef>
              <a:buClr>
                <a:schemeClr val="dk1"/>
              </a:buClr>
              <a:buSzPct val="100000"/>
              <a:buFont typeface="Wingdings"/>
              <a:buChar char="§"/>
              <a:defRPr sz="2400" b="0" i="0" u="none" strike="noStrike" cap="none">
                <a:solidFill>
                  <a:schemeClr val="dk1"/>
                </a:solidFill>
                <a:latin typeface="Arial"/>
                <a:ea typeface="Arial"/>
                <a:cs typeface="Arial"/>
                <a:sym typeface="Arial"/>
              </a:defRPr>
            </a:lvl3pPr>
            <a:lvl4pPr lvl="3"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4pPr>
            <a:lvl5pPr lvl="4" algn="l" rtl="0">
              <a:spcBef>
                <a:spcPts val="360"/>
              </a:spcBef>
              <a:buClr>
                <a:schemeClr val="dk1"/>
              </a:buClr>
              <a:buSzPct val="100000"/>
              <a:buFont typeface="Courier New"/>
              <a:buChar char="o"/>
              <a:defRPr sz="1800" b="0" i="0" u="none" strike="noStrike" cap="none">
                <a:solidFill>
                  <a:schemeClr val="dk1"/>
                </a:solidFill>
                <a:latin typeface="Arial"/>
                <a:ea typeface="Arial"/>
                <a:cs typeface="Arial"/>
                <a:sym typeface="Arial"/>
              </a:defRPr>
            </a:lvl5pPr>
            <a:lvl6pPr lvl="5" algn="l" rtl="0">
              <a:spcBef>
                <a:spcPts val="360"/>
              </a:spcBef>
              <a:buClr>
                <a:schemeClr val="dk1"/>
              </a:buClr>
              <a:buSzPct val="100000"/>
              <a:buFont typeface="Wingdings"/>
              <a:buChar char="§"/>
              <a:defRPr sz="1800" b="0" i="0" u="none" strike="noStrike" cap="none">
                <a:solidFill>
                  <a:schemeClr val="dk1"/>
                </a:solidFill>
                <a:latin typeface="Arial"/>
                <a:ea typeface="Arial"/>
                <a:cs typeface="Arial"/>
                <a:sym typeface="Arial"/>
              </a:defRPr>
            </a:lvl6pPr>
            <a:lvl7pPr lvl="6" algn="l" rtl="0">
              <a:spcBef>
                <a:spcPts val="360"/>
              </a:spcBef>
              <a:buClr>
                <a:schemeClr val="dk1"/>
              </a:buClr>
              <a:buSzPct val="100000"/>
              <a:buFont typeface="Arial"/>
              <a:buChar char="●"/>
              <a:defRPr sz="1800" b="0" i="0" u="none" strike="noStrike" cap="none">
                <a:solidFill>
                  <a:schemeClr val="dk1"/>
                </a:solidFill>
                <a:latin typeface="Arial"/>
                <a:ea typeface="Arial"/>
                <a:cs typeface="Arial"/>
                <a:sym typeface="Arial"/>
              </a:defRPr>
            </a:lvl7pPr>
            <a:lvl8pPr lvl="7" algn="l" rtl="0">
              <a:spcBef>
                <a:spcPts val="360"/>
              </a:spcBef>
              <a:buClr>
                <a:schemeClr val="dk1"/>
              </a:buClr>
              <a:buSzPct val="100000"/>
              <a:buFont typeface="Courier New"/>
              <a:buChar char="o"/>
              <a:defRPr sz="1800" b="0" i="0" u="none" strike="noStrike" cap="none">
                <a:solidFill>
                  <a:schemeClr val="dk1"/>
                </a:solidFill>
                <a:latin typeface="Arial"/>
                <a:ea typeface="Arial"/>
                <a:cs typeface="Arial"/>
                <a:sym typeface="Arial"/>
              </a:defRPr>
            </a:lvl8pPr>
            <a:lvl9pPr lvl="8" algn="l" rtl="0">
              <a:spcBef>
                <a:spcPts val="360"/>
              </a:spcBef>
              <a:buClr>
                <a:schemeClr val="dk1"/>
              </a:buClr>
              <a:buSzPct val="100000"/>
              <a:buFont typeface="Wingdings"/>
              <a:buChar char="§"/>
              <a:defRPr sz="1800" b="0" i="0" u="none" strike="noStrike" cap="none">
                <a:solidFill>
                  <a:schemeClr val="dk1"/>
                </a:solidFill>
                <a:latin typeface="Arial"/>
                <a:ea typeface="Arial"/>
                <a:cs typeface="Arial"/>
                <a:sym typeface="Arial"/>
              </a:defRPr>
            </a:lvl9pPr>
          </a:lstStyle>
          <a:p>
            <a:r>
              <a:rPr lang="en-GB" dirty="0" err="1"/>
              <a:t>Nnnnnnnnnnnnnnnnnnnnnnnnnnnnnnnnnnnnnnnnnnnnnnnnnnnnnn</a:t>
            </a:r>
            <a:endParaRPr lang="en-GB" dirty="0"/>
          </a:p>
          <a:p>
            <a:pPr lvl="1"/>
            <a:r>
              <a:rPr lang="en-GB" dirty="0"/>
              <a:t>Nnnnnnnnnnnnnnnnnnnnnnnnnnnnnnnnnnnnnnnnnnnnnnnnnnnnnnnnnnnnnnnnnnnnnnnnnnn</a:t>
            </a:r>
          </a:p>
          <a:p>
            <a:pPr lvl="2"/>
            <a:r>
              <a:rPr lang="en-GB" dirty="0"/>
              <a:t>nnnnnnnnnnnnnnnnnnnnnnnnnnnnnnnnnnnnnnnnnnnnnnnnnnnnnnnnnnnnnnnnnnnnnn</a:t>
            </a:r>
          </a:p>
          <a:p>
            <a:pPr lvl="1"/>
            <a:endParaRPr lang="en-GB" dirty="0"/>
          </a:p>
          <a:p>
            <a:pPr lvl="2"/>
            <a:endParaRPr lang="en-GB" dirty="0"/>
          </a:p>
          <a:p>
            <a:pPr lvl="3"/>
            <a:endParaRPr dirty="0"/>
          </a:p>
        </p:txBody>
      </p:sp>
      <p:cxnSp>
        <p:nvCxnSpPr>
          <p:cNvPr id="8" name="Shape 8"/>
          <p:cNvCxnSpPr/>
          <p:nvPr/>
        </p:nvCxnSpPr>
        <p:spPr>
          <a:xfrm>
            <a:off x="609600" y="6697679"/>
            <a:ext cx="10972800" cy="0"/>
          </a:xfrm>
          <a:prstGeom prst="straightConnector1">
            <a:avLst/>
          </a:prstGeom>
          <a:noFill/>
          <a:ln w="50800" cap="flat" cmpd="sng">
            <a:solidFill>
              <a:schemeClr val="lt2"/>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48" r:id="rId1"/>
    <p:sldLayoutId id="2147483650" r:id="rId2"/>
    <p:sldLayoutId id="2147483655" r:id="rId3"/>
    <p:sldLayoutId id="2147483651" r:id="rId4"/>
    <p:sldLayoutId id="2147483653" r:id="rId5"/>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L="360363" marR="0" lvl="0" indent="-36036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539750" marR="0" lvl="1" indent="-36036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720725" marR="0" lvl="2" indent="-36036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17938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dogwellnet.com/breeds/additional-breed-resources/breeds-with-summaries-of-swedish-kc-finnish-kc-or-norwegian-kc-breeding-strategies-r179/"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diagramLayout" Target="../diagrams/layout1.xml"/><Relationship Id="rId7" Type="http://schemas.openxmlformats.org/officeDocument/2006/relationships/image" Target="../media/image1.png"/><Relationship Id="rId12" Type="http://schemas.openxmlformats.org/officeDocument/2006/relationships/image" Target="../media/image8.svg"/><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11" Type="http://schemas.openxmlformats.org/officeDocument/2006/relationships/image" Target="../media/image3.png"/><Relationship Id="rId5" Type="http://schemas.openxmlformats.org/officeDocument/2006/relationships/diagramColors" Target="../diagrams/colors1.xml"/><Relationship Id="rId10" Type="http://schemas.openxmlformats.org/officeDocument/2006/relationships/image" Target="../media/image6.svg"/><Relationship Id="rId4" Type="http://schemas.openxmlformats.org/officeDocument/2006/relationships/diagramQuickStyle" Target="../diagrams/quickStyle1.xml"/><Relationship Id="rId9"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hyperlink" Target="https://dogwellnet.com/ctp/" TargetMode="External"/><Relationship Id="rId3" Type="http://schemas.openxmlformats.org/officeDocument/2006/relationships/hyperlink" Target="https://dogwellnet.com/files/file/348-fkc-breeding-strategy-template-for-breeds-with-large-populations/" TargetMode="External"/><Relationship Id="rId7" Type="http://schemas.openxmlformats.org/officeDocument/2006/relationships/hyperlink" Target="https://dogwellnet.com/files/file/157-inherited-defects-in-pedigree-dogs-parts-1-and-2/" TargetMode="External"/><Relationship Id="rId2" Type="http://schemas.openxmlformats.org/officeDocument/2006/relationships/hyperlink" Target="https://dogwellnet.com/breeds/additional-breed-resources/breeds-with-summaries-of-swedish-kc-finnish-kc-or-norwegian-kc-breeding-strategies-r179/" TargetMode="External"/><Relationship Id="rId1" Type="http://schemas.openxmlformats.org/officeDocument/2006/relationships/slideLayout" Target="../slideLayouts/slideLayout5.xml"/><Relationship Id="rId6" Type="http://schemas.openxmlformats.org/officeDocument/2006/relationships/hyperlink" Target="https://dogwellnet.com/files/file/397-the-kennel-club-breed-health-conservation-plan-example-template-bhcp/" TargetMode="External"/><Relationship Id="rId5" Type="http://schemas.openxmlformats.org/officeDocument/2006/relationships/hyperlink" Target="https://dogwellnet.com/files/file/73-the-kennel-club-breed-health-improvement-stategy-a-step-by-step-guide/" TargetMode="External"/><Relationship Id="rId4" Type="http://schemas.openxmlformats.org/officeDocument/2006/relationships/hyperlink" Target="https://dogwellnet.com/files/file/349-norwegian-kennel-club-ras-template-english/"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dogwellnet.com/files/file/348-fkc-breeding-strategy-template-for-breeds-with-large-populations/" TargetMode="External"/><Relationship Id="rId2" Type="http://schemas.openxmlformats.org/officeDocument/2006/relationships/hyperlink" Target="https://dogwellnet.com/breeds/additional-breed-resources/breeds-with-summaries-of-swedish-kc-finnish-kc-or-norwegian-kc-breeding-strategies-r179/" TargetMode="External"/><Relationship Id="rId1" Type="http://schemas.openxmlformats.org/officeDocument/2006/relationships/slideLayout" Target="../slideLayouts/slideLayout3.xml"/><Relationship Id="rId6" Type="http://schemas.openxmlformats.org/officeDocument/2006/relationships/hyperlink" Target="https://dogwellnet.com/files/file/397-the-kennel-club-breed-health-conservation-plan-example-template-bhcp/" TargetMode="External"/><Relationship Id="rId5" Type="http://schemas.openxmlformats.org/officeDocument/2006/relationships/hyperlink" Target="https://dogwellnet.com/files/file/73-the-kennel-club-breed-health-improvement-stategy-a-step-by-step-guide/" TargetMode="External"/><Relationship Id="rId4" Type="http://schemas.openxmlformats.org/officeDocument/2006/relationships/hyperlink" Target="https://dogwellnet.com/files/file/349-norwegian-kennel-club-ras-template-english/"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dogwellnet.com/files/file/397-the-kennel-club-breed-health-conservation-plan-example-template-bhcp/" TargetMode="External"/><Relationship Id="rId2" Type="http://schemas.openxmlformats.org/officeDocument/2006/relationships/hyperlink" Target="https://dogwellnet.com/breeds/additional-breed-resources/breeds-with-summaries-of-swedish-kc-finnish-kc-or-norwegian-kc-breeding-strategies-r179/" TargetMode="External"/><Relationship Id="rId1" Type="http://schemas.openxmlformats.org/officeDocument/2006/relationships/slideLayout" Target="../slideLayouts/slideLayout4.xml"/><Relationship Id="rId4" Type="http://schemas.openxmlformats.org/officeDocument/2006/relationships/hyperlink" Target="https://dogwellnet.com/files/file/73-the-kennel-club-breed-health-improvement-stategy-a-step-by-step-guide/"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dogwellnet.com/ctp/" TargetMode="External"/><Relationship Id="rId2" Type="http://schemas.openxmlformats.org/officeDocument/2006/relationships/hyperlink" Target="https://dogwellnet.com/files/file/157-inherited-defects-in-pedigree-dogs-parts-1-and-2/"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dogwellnet.com/breeds/additional-breed-resources/breeds-with-summaries-of-swedish-kc-finnish-kc-or-norwegian-kc-breeding-strategies-r179/"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hyperlink" Target="https://dogwellnet.com/files/file/73-the-kennel-club-breed-health-improvement-stategy-a-step-by-step-guide/" TargetMode="External"/><Relationship Id="rId4" Type="http://schemas.openxmlformats.org/officeDocument/2006/relationships/hyperlink" Target="https://dogwellnet.com/files/file/397-the-kennel-club-breed-health-conservation-plan-example-template-bhc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Shape 35"/>
          <p:cNvSpPr txBox="1">
            <a:spLocks noGrp="1"/>
          </p:cNvSpPr>
          <p:nvPr>
            <p:ph type="ctrTitle"/>
          </p:nvPr>
        </p:nvSpPr>
        <p:spPr>
          <a:xfrm>
            <a:off x="1981200" y="568630"/>
            <a:ext cx="8229600" cy="4012499"/>
          </a:xfrm>
          <a:prstGeom prst="rect">
            <a:avLst/>
          </a:prstGeom>
        </p:spPr>
        <p:txBody>
          <a:bodyPr lIns="91425" tIns="91425" rIns="91425" bIns="91425" anchor="t" anchorCtr="0">
            <a:noAutofit/>
          </a:bodyPr>
          <a:lstStyle/>
          <a:p>
            <a:r>
              <a:rPr lang="en-GB" dirty="0"/>
              <a:t>Breed-specific Breeding  Strategies</a:t>
            </a:r>
          </a:p>
        </p:txBody>
      </p:sp>
      <p:sp>
        <p:nvSpPr>
          <p:cNvPr id="36" name="Shape 36"/>
          <p:cNvSpPr txBox="1">
            <a:spLocks noGrp="1"/>
          </p:cNvSpPr>
          <p:nvPr>
            <p:ph type="subTitle" idx="1"/>
          </p:nvPr>
        </p:nvSpPr>
        <p:spPr>
          <a:xfrm>
            <a:off x="1981200" y="4955189"/>
            <a:ext cx="8229600" cy="1643400"/>
          </a:xfrm>
          <a:prstGeom prst="rect">
            <a:avLst/>
          </a:prstGeom>
        </p:spPr>
        <p:txBody>
          <a:bodyPr lIns="91425" tIns="91425" rIns="91425" bIns="91425" anchor="t" anchorCtr="0">
            <a:noAutofit/>
          </a:bodyPr>
          <a:lstStyle/>
          <a:p>
            <a:r>
              <a:rPr lang="en-GB" sz="3600" dirty="0"/>
              <a:t>2017 IDHW – follow-up</a:t>
            </a:r>
          </a:p>
          <a:p>
            <a:endParaRPr lang="en-GB" dirty="0"/>
          </a:p>
          <a:p>
            <a:r>
              <a:rPr lang="en-GB" sz="1000" dirty="0"/>
              <a:t>Version </a:t>
            </a:r>
            <a:r>
              <a:rPr lang="en-GB" sz="1000" dirty="0" smtClean="0"/>
              <a:t>5: September </a:t>
            </a:r>
            <a:r>
              <a:rPr lang="en-GB" sz="1000" dirty="0"/>
              <a:t>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B7F49E-F2C3-4108-A2A1-4A59107C1E0F}"/>
              </a:ext>
            </a:extLst>
          </p:cNvPr>
          <p:cNvSpPr>
            <a:spLocks noGrp="1"/>
          </p:cNvSpPr>
          <p:nvPr>
            <p:ph type="title"/>
          </p:nvPr>
        </p:nvSpPr>
        <p:spPr/>
        <p:txBody>
          <a:bodyPr/>
          <a:lstStyle/>
          <a:p>
            <a:r>
              <a:rPr lang="en-GB" dirty="0"/>
              <a:t>Review of Strategy documents</a:t>
            </a:r>
          </a:p>
        </p:txBody>
      </p:sp>
      <p:sp>
        <p:nvSpPr>
          <p:cNvPr id="3" name="Text Placeholder 2">
            <a:extLst>
              <a:ext uri="{FF2B5EF4-FFF2-40B4-BE49-F238E27FC236}">
                <a16:creationId xmlns:a16="http://schemas.microsoft.com/office/drawing/2014/main" xmlns="" id="{C8C5C4BF-2ABA-42E7-80F8-58EBC7F8A5EB}"/>
              </a:ext>
            </a:extLst>
          </p:cNvPr>
          <p:cNvSpPr>
            <a:spLocks noGrp="1"/>
          </p:cNvSpPr>
          <p:nvPr>
            <p:ph type="body" idx="1"/>
          </p:nvPr>
        </p:nvSpPr>
        <p:spPr/>
        <p:txBody>
          <a:bodyPr/>
          <a:lstStyle/>
          <a:p>
            <a:r>
              <a:rPr lang="en-GB" dirty="0"/>
              <a:t>The following slides summarise </a:t>
            </a:r>
            <a:r>
              <a:rPr lang="en-GB" u="sng" dirty="0"/>
              <a:t>a review of a selection of </a:t>
            </a:r>
            <a:r>
              <a:rPr lang="en-GB" u="sng" dirty="0">
                <a:hlinkClick r:id="rId2"/>
              </a:rPr>
              <a:t>Strategy documents</a:t>
            </a:r>
            <a:r>
              <a:rPr lang="en-GB" dirty="0"/>
              <a:t> available from Sweden, Norway, Finland and the UK</a:t>
            </a:r>
          </a:p>
          <a:p>
            <a:r>
              <a:rPr lang="en-GB" dirty="0"/>
              <a:t>They show the typical components mentioned in these documents</a:t>
            </a:r>
          </a:p>
          <a:p>
            <a:pPr lvl="1"/>
            <a:r>
              <a:rPr lang="en-GB" dirty="0" smtClean="0"/>
              <a:t>Note: components included in breeding strategies vary by country and by breed - </a:t>
            </a:r>
            <a:r>
              <a:rPr lang="en-GB" dirty="0"/>
              <a:t>if </a:t>
            </a:r>
            <a:r>
              <a:rPr lang="en-GB" dirty="0" smtClean="0"/>
              <a:t>a given breed strategy </a:t>
            </a:r>
            <a:r>
              <a:rPr lang="en-GB" dirty="0"/>
              <a:t>document didn’t include a component, that </a:t>
            </a:r>
            <a:r>
              <a:rPr lang="en-GB" dirty="0" smtClean="0"/>
              <a:t>does not </a:t>
            </a:r>
            <a:r>
              <a:rPr lang="en-GB" dirty="0"/>
              <a:t>mean </a:t>
            </a:r>
            <a:r>
              <a:rPr lang="en-GB" dirty="0" smtClean="0"/>
              <a:t>the component</a:t>
            </a:r>
            <a:r>
              <a:rPr lang="en-GB" dirty="0" smtClean="0"/>
              <a:t> </a:t>
            </a:r>
            <a:r>
              <a:rPr lang="en-GB" dirty="0"/>
              <a:t>isn’t something that might be included for a different breed’s </a:t>
            </a:r>
            <a:r>
              <a:rPr lang="en-GB" dirty="0" smtClean="0"/>
              <a:t>strategy. </a:t>
            </a:r>
            <a:endParaRPr lang="en-GB" dirty="0"/>
          </a:p>
        </p:txBody>
      </p:sp>
    </p:spTree>
    <p:extLst>
      <p:ext uri="{BB962C8B-B14F-4D97-AF65-F5344CB8AC3E}">
        <p14:creationId xmlns:p14="http://schemas.microsoft.com/office/powerpoint/2010/main" val="2838682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17E0C8-A83A-460E-89D7-44CF89076320}"/>
              </a:ext>
            </a:extLst>
          </p:cNvPr>
          <p:cNvSpPr>
            <a:spLocks noGrp="1"/>
          </p:cNvSpPr>
          <p:nvPr>
            <p:ph type="title"/>
          </p:nvPr>
        </p:nvSpPr>
        <p:spPr/>
        <p:txBody>
          <a:bodyPr/>
          <a:lstStyle/>
          <a:p>
            <a:r>
              <a:rPr lang="en-GB" dirty="0"/>
              <a:t>Common Strategy elements (1)</a:t>
            </a:r>
          </a:p>
        </p:txBody>
      </p:sp>
      <p:graphicFrame>
        <p:nvGraphicFramePr>
          <p:cNvPr id="3" name="Table 2">
            <a:extLst>
              <a:ext uri="{FF2B5EF4-FFF2-40B4-BE49-F238E27FC236}">
                <a16:creationId xmlns:a16="http://schemas.microsoft.com/office/drawing/2014/main" xmlns="" id="{89A90E10-0961-41E2-BBB9-448D9B0040C0}"/>
              </a:ext>
            </a:extLst>
          </p:cNvPr>
          <p:cNvGraphicFramePr>
            <a:graphicFrameLocks noGrp="1"/>
          </p:cNvGraphicFramePr>
          <p:nvPr>
            <p:extLst>
              <p:ext uri="{D42A27DB-BD31-4B8C-83A1-F6EECF244321}">
                <p14:modId xmlns:p14="http://schemas.microsoft.com/office/powerpoint/2010/main" val="2233957001"/>
              </p:ext>
            </p:extLst>
          </p:nvPr>
        </p:nvGraphicFramePr>
        <p:xfrm>
          <a:off x="609600" y="1844824"/>
          <a:ext cx="10972800" cy="4079240"/>
        </p:xfrm>
        <a:graphic>
          <a:graphicData uri="http://schemas.openxmlformats.org/drawingml/2006/table">
            <a:tbl>
              <a:tblPr firstRow="1" bandRow="1">
                <a:tableStyleId>{5C22544A-7EE6-4342-B048-85BDC9FD1C3A}</a:tableStyleId>
              </a:tblPr>
              <a:tblGrid>
                <a:gridCol w="7142584">
                  <a:extLst>
                    <a:ext uri="{9D8B030D-6E8A-4147-A177-3AD203B41FA5}">
                      <a16:colId xmlns:a16="http://schemas.microsoft.com/office/drawing/2014/main" xmlns="" val="989657338"/>
                    </a:ext>
                  </a:extLst>
                </a:gridCol>
                <a:gridCol w="1008112">
                  <a:extLst>
                    <a:ext uri="{9D8B030D-6E8A-4147-A177-3AD203B41FA5}">
                      <a16:colId xmlns:a16="http://schemas.microsoft.com/office/drawing/2014/main" xmlns="" val="1704372977"/>
                    </a:ext>
                  </a:extLst>
                </a:gridCol>
                <a:gridCol w="936104">
                  <a:extLst>
                    <a:ext uri="{9D8B030D-6E8A-4147-A177-3AD203B41FA5}">
                      <a16:colId xmlns:a16="http://schemas.microsoft.com/office/drawing/2014/main" xmlns="" val="335219193"/>
                    </a:ext>
                  </a:extLst>
                </a:gridCol>
                <a:gridCol w="1008112">
                  <a:extLst>
                    <a:ext uri="{9D8B030D-6E8A-4147-A177-3AD203B41FA5}">
                      <a16:colId xmlns:a16="http://schemas.microsoft.com/office/drawing/2014/main" xmlns="" val="985016496"/>
                    </a:ext>
                  </a:extLst>
                </a:gridCol>
                <a:gridCol w="877888">
                  <a:extLst>
                    <a:ext uri="{9D8B030D-6E8A-4147-A177-3AD203B41FA5}">
                      <a16:colId xmlns:a16="http://schemas.microsoft.com/office/drawing/2014/main" xmlns="" val="1462000940"/>
                    </a:ext>
                  </a:extLst>
                </a:gridCol>
              </a:tblGrid>
              <a:tr h="370840">
                <a:tc>
                  <a:txBody>
                    <a:bodyPr/>
                    <a:lstStyle/>
                    <a:p>
                      <a:r>
                        <a:rPr lang="en-GB" dirty="0"/>
                        <a:t>Current situation</a:t>
                      </a:r>
                    </a:p>
                  </a:txBody>
                  <a:tcPr/>
                </a:tc>
                <a:tc>
                  <a:txBody>
                    <a:bodyPr/>
                    <a:lstStyle/>
                    <a:p>
                      <a:r>
                        <a:rPr lang="en-GB" dirty="0"/>
                        <a:t>Sweden</a:t>
                      </a:r>
                    </a:p>
                  </a:txBody>
                  <a:tcPr/>
                </a:tc>
                <a:tc>
                  <a:txBody>
                    <a:bodyPr/>
                    <a:lstStyle/>
                    <a:p>
                      <a:r>
                        <a:rPr lang="en-GB" dirty="0"/>
                        <a:t>Norway</a:t>
                      </a:r>
                    </a:p>
                  </a:txBody>
                  <a:tcPr/>
                </a:tc>
                <a:tc>
                  <a:txBody>
                    <a:bodyPr/>
                    <a:lstStyle/>
                    <a:p>
                      <a:r>
                        <a:rPr lang="en-GB" dirty="0"/>
                        <a:t>Finland</a:t>
                      </a:r>
                    </a:p>
                  </a:txBody>
                  <a:tcPr/>
                </a:tc>
                <a:tc>
                  <a:txBody>
                    <a:bodyPr/>
                    <a:lstStyle/>
                    <a:p>
                      <a:r>
                        <a:rPr lang="en-GB" dirty="0"/>
                        <a:t>UK</a:t>
                      </a:r>
                    </a:p>
                  </a:txBody>
                  <a:tcPr/>
                </a:tc>
                <a:extLst>
                  <a:ext uri="{0D108BD9-81ED-4DB2-BD59-A6C34878D82A}">
                    <a16:rowId xmlns:a16="http://schemas.microsoft.com/office/drawing/2014/main" xmlns="" val="2765671419"/>
                  </a:ext>
                </a:extLst>
              </a:tr>
              <a:tr h="370840">
                <a:tc>
                  <a:txBody>
                    <a:bodyPr/>
                    <a:lstStyle/>
                    <a:p>
                      <a:r>
                        <a:rPr lang="en-GB" dirty="0"/>
                        <a:t>Breed history (background and development)</a:t>
                      </a:r>
                    </a:p>
                  </a:txBody>
                  <a:tcPr/>
                </a:tc>
                <a:tc>
                  <a:txBody>
                    <a:bodyPr/>
                    <a:lstStyle/>
                    <a:p>
                      <a:pPr algn="ctr"/>
                      <a:r>
                        <a:rPr lang="en-GB" dirty="0">
                          <a:sym typeface="Wingdings" panose="05000000000000000000" pitchFamily="2" charset="2"/>
                        </a:rPr>
                        <a:t></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algn="ctr"/>
                      <a:endParaRPr lang="en-GB"/>
                    </a:p>
                  </a:txBody>
                  <a:tcPr/>
                </a:tc>
                <a:extLst>
                  <a:ext uri="{0D108BD9-81ED-4DB2-BD59-A6C34878D82A}">
                    <a16:rowId xmlns:a16="http://schemas.microsoft.com/office/drawing/2014/main" xmlns="" val="4160055130"/>
                  </a:ext>
                </a:extLst>
              </a:tr>
              <a:tr h="370840">
                <a:tc>
                  <a:txBody>
                    <a:bodyPr/>
                    <a:lstStyle/>
                    <a:p>
                      <a:r>
                        <a:rPr lang="en-GB" dirty="0"/>
                        <a:t>Breed Standard (purpose, appearance, temperament)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ym typeface="Wingdings" panose="05000000000000000000" pitchFamily="2" charset="2"/>
                        </a:rPr>
                        <a:t></a:t>
                      </a: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extLst>
                  <a:ext uri="{0D108BD9-81ED-4DB2-BD59-A6C34878D82A}">
                    <a16:rowId xmlns:a16="http://schemas.microsoft.com/office/drawing/2014/main" xmlns="" val="893441391"/>
                  </a:ext>
                </a:extLst>
              </a:tr>
              <a:tr h="370840">
                <a:tc>
                  <a:txBody>
                    <a:bodyPr/>
                    <a:lstStyle/>
                    <a:p>
                      <a:r>
                        <a:rPr lang="en-GB" dirty="0"/>
                        <a:t>Demography (registrations, country &amp; international, show/working)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extLst>
                  <a:ext uri="{0D108BD9-81ED-4DB2-BD59-A6C34878D82A}">
                    <a16:rowId xmlns:a16="http://schemas.microsoft.com/office/drawing/2014/main" xmlns="" val="1960857005"/>
                  </a:ext>
                </a:extLst>
              </a:tr>
              <a:tr h="370840">
                <a:tc>
                  <a:txBody>
                    <a:bodyPr/>
                    <a:lstStyle/>
                    <a:p>
                      <a:r>
                        <a:rPr lang="en-GB" dirty="0"/>
                        <a:t>Population genetics (EPS, COI, Inbreeding Trends, Popular Sires, Imports)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extLst>
                  <a:ext uri="{0D108BD9-81ED-4DB2-BD59-A6C34878D82A}">
                    <a16:rowId xmlns:a16="http://schemas.microsoft.com/office/drawing/2014/main" xmlns="" val="2163628492"/>
                  </a:ext>
                </a:extLst>
              </a:tr>
              <a:tr h="370840">
                <a:tc>
                  <a:txBody>
                    <a:bodyPr/>
                    <a:lstStyle/>
                    <a:p>
                      <a:r>
                        <a:rPr lang="en-GB" dirty="0"/>
                        <a:t>Behaviour, temperament and working ability</a:t>
                      </a:r>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algn="ctr"/>
                      <a:endParaRPr lang="en-GB"/>
                    </a:p>
                  </a:txBody>
                  <a:tcPr/>
                </a:tc>
                <a:extLst>
                  <a:ext uri="{0D108BD9-81ED-4DB2-BD59-A6C34878D82A}">
                    <a16:rowId xmlns:a16="http://schemas.microsoft.com/office/drawing/2014/main" xmlns="" val="209169238"/>
                  </a:ext>
                </a:extLst>
              </a:tr>
              <a:tr h="370840">
                <a:tc>
                  <a:txBody>
                    <a:bodyPr/>
                    <a:lstStyle/>
                    <a:p>
                      <a:r>
                        <a:rPr lang="en-GB" dirty="0"/>
                        <a:t>Health conditions (Morbidity – prevalence, impact; Screening/DNA tests)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extLst>
                  <a:ext uri="{0D108BD9-81ED-4DB2-BD59-A6C34878D82A}">
                    <a16:rowId xmlns:a16="http://schemas.microsoft.com/office/drawing/2014/main" xmlns="" val="2087151169"/>
                  </a:ext>
                </a:extLst>
              </a:tr>
              <a:tr h="370840">
                <a:tc>
                  <a:txBody>
                    <a:bodyPr/>
                    <a:lstStyle/>
                    <a:p>
                      <a:r>
                        <a:rPr lang="en-GB" dirty="0"/>
                        <a:t>Longevity (Mortality – age/cause of death)</a:t>
                      </a:r>
                    </a:p>
                  </a:txBody>
                  <a:tcPr/>
                </a:tc>
                <a:tc>
                  <a:txBody>
                    <a:bodyPr/>
                    <a:lstStyle/>
                    <a:p>
                      <a:pPr algn="ct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lang="en-GB" dirty="0"/>
                    </a:p>
                  </a:txBody>
                  <a:tcPr/>
                </a:tc>
                <a:tc>
                  <a:txBody>
                    <a:bodyPr/>
                    <a:lstStyle/>
                    <a:p>
                      <a:pPr algn="ct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ym typeface="Wingdings" panose="05000000000000000000" pitchFamily="2" charset="2"/>
                        </a:rPr>
                        <a:t></a:t>
                      </a:r>
                      <a:endParaRPr lang="en-GB" dirty="0"/>
                    </a:p>
                  </a:txBody>
                  <a:tcPr/>
                </a:tc>
                <a:extLst>
                  <a:ext uri="{0D108BD9-81ED-4DB2-BD59-A6C34878D82A}">
                    <a16:rowId xmlns:a16="http://schemas.microsoft.com/office/drawing/2014/main" xmlns="" val="3293059303"/>
                  </a:ext>
                </a:extLst>
              </a:tr>
              <a:tr h="370840">
                <a:tc>
                  <a:txBody>
                    <a:bodyPr/>
                    <a:lstStyle/>
                    <a:p>
                      <a:r>
                        <a:rPr lang="en-GB" dirty="0"/>
                        <a:t>Conformation (exaggerations)</a:t>
                      </a:r>
                    </a:p>
                  </a:txBody>
                  <a:tcPr/>
                </a:tc>
                <a:tc>
                  <a:txBody>
                    <a:bodyPr/>
                    <a:lstStyle/>
                    <a:p>
                      <a:pPr algn="ct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ym typeface="Wingdings" panose="05000000000000000000" pitchFamily="2" charset="2"/>
                        </a:rPr>
                        <a:t></a:t>
                      </a: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ym typeface="Wingdings" panose="05000000000000000000" pitchFamily="2" charset="2"/>
                        </a:rPr>
                        <a:t></a:t>
                      </a:r>
                      <a:endParaRPr lang="en-GB" dirty="0"/>
                    </a:p>
                  </a:txBody>
                  <a:tcPr/>
                </a:tc>
                <a:extLst>
                  <a:ext uri="{0D108BD9-81ED-4DB2-BD59-A6C34878D82A}">
                    <a16:rowId xmlns:a16="http://schemas.microsoft.com/office/drawing/2014/main" xmlns="" val="3300931575"/>
                  </a:ext>
                </a:extLst>
              </a:tr>
              <a:tr h="370840">
                <a:tc>
                  <a:txBody>
                    <a:bodyPr/>
                    <a:lstStyle/>
                    <a:p>
                      <a:r>
                        <a:rPr lang="en-GB" dirty="0"/>
                        <a:t>Reproduction (Fertility, Problems, Avg. Litter size)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1" dirty="0"/>
                        <a:t>X</a:t>
                      </a:r>
                    </a:p>
                  </a:txBody>
                  <a:tcPr/>
                </a:tc>
                <a:extLst>
                  <a:ext uri="{0D108BD9-81ED-4DB2-BD59-A6C34878D82A}">
                    <a16:rowId xmlns:a16="http://schemas.microsoft.com/office/drawing/2014/main" xmlns="" val="1734692732"/>
                  </a:ext>
                </a:extLst>
              </a:tr>
              <a:tr h="370840">
                <a:tc>
                  <a:txBody>
                    <a:bodyPr/>
                    <a:lstStyle/>
                    <a:p>
                      <a:r>
                        <a:rPr lang="en-GB" dirty="0"/>
                        <a:t>Organisation (Breed Council/Clubs, Health Committee)</a:t>
                      </a:r>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ym typeface="Wingdings" panose="05000000000000000000" pitchFamily="2" charset="2"/>
                        </a:rPr>
                        <a:t></a:t>
                      </a:r>
                      <a:endParaRPr lang="en-GB" dirty="0"/>
                    </a:p>
                  </a:txBody>
                  <a:tcPr/>
                </a:tc>
                <a:extLst>
                  <a:ext uri="{0D108BD9-81ED-4DB2-BD59-A6C34878D82A}">
                    <a16:rowId xmlns:a16="http://schemas.microsoft.com/office/drawing/2014/main" xmlns="" val="90149759"/>
                  </a:ext>
                </a:extLst>
              </a:tr>
            </a:tbl>
          </a:graphicData>
        </a:graphic>
      </p:graphicFrame>
    </p:spTree>
    <p:extLst>
      <p:ext uri="{BB962C8B-B14F-4D97-AF65-F5344CB8AC3E}">
        <p14:creationId xmlns:p14="http://schemas.microsoft.com/office/powerpoint/2010/main" val="2716164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17E0C8-A83A-460E-89D7-44CF89076320}"/>
              </a:ext>
            </a:extLst>
          </p:cNvPr>
          <p:cNvSpPr>
            <a:spLocks noGrp="1"/>
          </p:cNvSpPr>
          <p:nvPr>
            <p:ph type="title"/>
          </p:nvPr>
        </p:nvSpPr>
        <p:spPr/>
        <p:txBody>
          <a:bodyPr/>
          <a:lstStyle/>
          <a:p>
            <a:r>
              <a:rPr lang="en-GB" dirty="0"/>
              <a:t>Common Strategy elements (2)</a:t>
            </a:r>
          </a:p>
        </p:txBody>
      </p:sp>
      <p:graphicFrame>
        <p:nvGraphicFramePr>
          <p:cNvPr id="3" name="Table 2">
            <a:extLst>
              <a:ext uri="{FF2B5EF4-FFF2-40B4-BE49-F238E27FC236}">
                <a16:creationId xmlns:a16="http://schemas.microsoft.com/office/drawing/2014/main" xmlns="" id="{89A90E10-0961-41E2-BBB9-448D9B0040C0}"/>
              </a:ext>
            </a:extLst>
          </p:cNvPr>
          <p:cNvGraphicFramePr>
            <a:graphicFrameLocks noGrp="1"/>
          </p:cNvGraphicFramePr>
          <p:nvPr>
            <p:extLst>
              <p:ext uri="{D42A27DB-BD31-4B8C-83A1-F6EECF244321}">
                <p14:modId xmlns:p14="http://schemas.microsoft.com/office/powerpoint/2010/main" val="2048177276"/>
              </p:ext>
            </p:extLst>
          </p:nvPr>
        </p:nvGraphicFramePr>
        <p:xfrm>
          <a:off x="609600" y="1844824"/>
          <a:ext cx="10972800" cy="4820920"/>
        </p:xfrm>
        <a:graphic>
          <a:graphicData uri="http://schemas.openxmlformats.org/drawingml/2006/table">
            <a:tbl>
              <a:tblPr firstRow="1" bandRow="1">
                <a:tableStyleId>{5C22544A-7EE6-4342-B048-85BDC9FD1C3A}</a:tableStyleId>
              </a:tblPr>
              <a:tblGrid>
                <a:gridCol w="7142584">
                  <a:extLst>
                    <a:ext uri="{9D8B030D-6E8A-4147-A177-3AD203B41FA5}">
                      <a16:colId xmlns:a16="http://schemas.microsoft.com/office/drawing/2014/main" xmlns="" val="989657338"/>
                    </a:ext>
                  </a:extLst>
                </a:gridCol>
                <a:gridCol w="1008112">
                  <a:extLst>
                    <a:ext uri="{9D8B030D-6E8A-4147-A177-3AD203B41FA5}">
                      <a16:colId xmlns:a16="http://schemas.microsoft.com/office/drawing/2014/main" xmlns="" val="1704372977"/>
                    </a:ext>
                  </a:extLst>
                </a:gridCol>
                <a:gridCol w="936104">
                  <a:extLst>
                    <a:ext uri="{9D8B030D-6E8A-4147-A177-3AD203B41FA5}">
                      <a16:colId xmlns:a16="http://schemas.microsoft.com/office/drawing/2014/main" xmlns="" val="335219193"/>
                    </a:ext>
                  </a:extLst>
                </a:gridCol>
                <a:gridCol w="1008112">
                  <a:extLst>
                    <a:ext uri="{9D8B030D-6E8A-4147-A177-3AD203B41FA5}">
                      <a16:colId xmlns:a16="http://schemas.microsoft.com/office/drawing/2014/main" xmlns="" val="985016496"/>
                    </a:ext>
                  </a:extLst>
                </a:gridCol>
                <a:gridCol w="877888">
                  <a:extLst>
                    <a:ext uri="{9D8B030D-6E8A-4147-A177-3AD203B41FA5}">
                      <a16:colId xmlns:a16="http://schemas.microsoft.com/office/drawing/2014/main" xmlns="" val="1462000940"/>
                    </a:ext>
                  </a:extLst>
                </a:gridCol>
              </a:tblGrid>
              <a:tr h="370840">
                <a:tc>
                  <a:txBody>
                    <a:bodyPr/>
                    <a:lstStyle/>
                    <a:p>
                      <a:r>
                        <a:rPr lang="en-GB" dirty="0"/>
                        <a:t>Objectives and plans</a:t>
                      </a:r>
                    </a:p>
                  </a:txBody>
                  <a:tcPr/>
                </a:tc>
                <a:tc>
                  <a:txBody>
                    <a:bodyPr/>
                    <a:lstStyle/>
                    <a:p>
                      <a:r>
                        <a:rPr lang="en-GB" dirty="0"/>
                        <a:t>Sweden</a:t>
                      </a:r>
                    </a:p>
                  </a:txBody>
                  <a:tcPr/>
                </a:tc>
                <a:tc>
                  <a:txBody>
                    <a:bodyPr/>
                    <a:lstStyle/>
                    <a:p>
                      <a:r>
                        <a:rPr lang="en-GB" dirty="0"/>
                        <a:t>Norway</a:t>
                      </a:r>
                    </a:p>
                  </a:txBody>
                  <a:tcPr/>
                </a:tc>
                <a:tc>
                  <a:txBody>
                    <a:bodyPr/>
                    <a:lstStyle/>
                    <a:p>
                      <a:r>
                        <a:rPr lang="en-GB" dirty="0"/>
                        <a:t>Finland</a:t>
                      </a:r>
                    </a:p>
                  </a:txBody>
                  <a:tcPr/>
                </a:tc>
                <a:tc>
                  <a:txBody>
                    <a:bodyPr/>
                    <a:lstStyle/>
                    <a:p>
                      <a:r>
                        <a:rPr lang="en-GB" dirty="0"/>
                        <a:t>UK</a:t>
                      </a:r>
                    </a:p>
                  </a:txBody>
                  <a:tcPr/>
                </a:tc>
                <a:extLst>
                  <a:ext uri="{0D108BD9-81ED-4DB2-BD59-A6C34878D82A}">
                    <a16:rowId xmlns:a16="http://schemas.microsoft.com/office/drawing/2014/main" xmlns="" val="2765671419"/>
                  </a:ext>
                </a:extLst>
              </a:tr>
              <a:tr h="370840">
                <a:tc>
                  <a:txBody>
                    <a:bodyPr/>
                    <a:lstStyle/>
                    <a:p>
                      <a:r>
                        <a:rPr lang="en-GB" dirty="0"/>
                        <a:t>Priorities - summary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extLst>
                  <a:ext uri="{0D108BD9-81ED-4DB2-BD59-A6C34878D82A}">
                    <a16:rowId xmlns:a16="http://schemas.microsoft.com/office/drawing/2014/main" xmlns="" val="3794236892"/>
                  </a:ext>
                </a:extLst>
              </a:tr>
              <a:tr h="370840">
                <a:tc>
                  <a:txBody>
                    <a:bodyPr/>
                    <a:lstStyle/>
                    <a:p>
                      <a:r>
                        <a:rPr lang="en-GB" dirty="0"/>
                        <a:t>Short-term objectives (Goals) and plans to achieve these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extLst>
                  <a:ext uri="{0D108BD9-81ED-4DB2-BD59-A6C34878D82A}">
                    <a16:rowId xmlns:a16="http://schemas.microsoft.com/office/drawing/2014/main" xmlns="" val="416005513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Long-term objectives (Goals) and plans to achieve these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extLst>
                  <a:ext uri="{0D108BD9-81ED-4DB2-BD59-A6C34878D82A}">
                    <a16:rowId xmlns:a16="http://schemas.microsoft.com/office/drawing/2014/main" xmlns="" val="89344139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Recommendations for Kennel Club(s)</a:t>
                      </a:r>
                    </a:p>
                  </a:txBody>
                  <a:tcPr/>
                </a:tc>
                <a:tc>
                  <a:txBody>
                    <a:bodyPr/>
                    <a:lstStyle/>
                    <a:p>
                      <a:pPr algn="ctr"/>
                      <a:endParaRPr lang="en-GB"/>
                    </a:p>
                  </a:txBody>
                  <a:tcPr/>
                </a:tc>
                <a:tc>
                  <a:txBody>
                    <a:bodyPr/>
                    <a:lstStyle/>
                    <a:p>
                      <a:pPr algn="ct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1" dirty="0"/>
                        <a:t>X</a:t>
                      </a:r>
                    </a:p>
                  </a:txBody>
                  <a:tcPr/>
                </a:tc>
                <a:extLst>
                  <a:ext uri="{0D108BD9-81ED-4DB2-BD59-A6C34878D82A}">
                    <a16:rowId xmlns:a16="http://schemas.microsoft.com/office/drawing/2014/main" xmlns="" val="282489851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Recommendations for Breed Councils/Clubs</a:t>
                      </a:r>
                    </a:p>
                  </a:txBody>
                  <a:tcPr/>
                </a:tc>
                <a:tc>
                  <a:txBody>
                    <a:bodyPr/>
                    <a:lstStyle/>
                    <a:p>
                      <a:pPr algn="ct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ym typeface="Wingdings" panose="05000000000000000000" pitchFamily="2" charset="2"/>
                        </a:rPr>
                        <a:t></a:t>
                      </a: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ym typeface="Wingdings" panose="05000000000000000000" pitchFamily="2" charset="2"/>
                        </a:rPr>
                        <a:t></a:t>
                      </a:r>
                      <a:endParaRPr lang="en-GB" dirty="0"/>
                    </a:p>
                  </a:txBody>
                  <a:tcPr/>
                </a:tc>
                <a:extLst>
                  <a:ext uri="{0D108BD9-81ED-4DB2-BD59-A6C34878D82A}">
                    <a16:rowId xmlns:a16="http://schemas.microsoft.com/office/drawing/2014/main" xmlns="" val="1085734681"/>
                  </a:ext>
                </a:extLst>
              </a:tr>
              <a:tr h="370840">
                <a:tc>
                  <a:txBody>
                    <a:bodyPr/>
                    <a:lstStyle/>
                    <a:p>
                      <a:r>
                        <a:rPr lang="en-GB" dirty="0"/>
                        <a:t>Recommendations and guidance for breeders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extLst>
                  <a:ext uri="{0D108BD9-81ED-4DB2-BD59-A6C34878D82A}">
                    <a16:rowId xmlns:a16="http://schemas.microsoft.com/office/drawing/2014/main" xmlns="" val="1960857005"/>
                  </a:ext>
                </a:extLst>
              </a:tr>
              <a:tr h="370840">
                <a:tc>
                  <a:txBody>
                    <a:bodyPr/>
                    <a:lstStyle/>
                    <a:p>
                      <a:r>
                        <a:rPr lang="en-GB" dirty="0"/>
                        <a:t>Recommendations and guidance for judges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ym typeface="Wingdings" panose="05000000000000000000" pitchFamily="2" charset="2"/>
                        </a:rPr>
                        <a:t>()</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ym typeface="Wingdings" panose="05000000000000000000" pitchFamily="2" charset="2"/>
                        </a:rPr>
                        <a:t></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dirty="0"/>
                    </a:p>
                  </a:txBody>
                  <a:tcPr/>
                </a:tc>
                <a:extLst>
                  <a:ext uri="{0D108BD9-81ED-4DB2-BD59-A6C34878D82A}">
                    <a16:rowId xmlns:a16="http://schemas.microsoft.com/office/drawing/2014/main" xmlns="" val="2163628492"/>
                  </a:ext>
                </a:extLst>
              </a:tr>
              <a:tr h="370840">
                <a:tc>
                  <a:txBody>
                    <a:bodyPr/>
                    <a:lstStyle/>
                    <a:p>
                      <a:r>
                        <a:rPr lang="en-GB" dirty="0"/>
                        <a:t>Recommendations and guidance for others (e.g. vets, researchers)</a:t>
                      </a:r>
                    </a:p>
                  </a:txBody>
                  <a:tcPr/>
                </a:tc>
                <a:tc>
                  <a:txBody>
                    <a:bodyPr/>
                    <a:lstStyle/>
                    <a:p>
                      <a:pPr algn="ctr"/>
                      <a:endParaRPr lang="en-GB"/>
                    </a:p>
                  </a:txBody>
                  <a:tcPr/>
                </a:tc>
                <a:tc>
                  <a:txBody>
                    <a:bodyPr/>
                    <a:lstStyle/>
                    <a:p>
                      <a:pPr algn="ctr"/>
                      <a:endParaRPr lang="en-GB"/>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extLst>
                  <a:ext uri="{0D108BD9-81ED-4DB2-BD59-A6C34878D82A}">
                    <a16:rowId xmlns:a16="http://schemas.microsoft.com/office/drawing/2014/main" xmlns="" val="20916923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Recommendations and guidance for owners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ym typeface="Wingdings" panose="05000000000000000000" pitchFamily="2" charset="2"/>
                        </a:rPr>
                        <a:t></a:t>
                      </a:r>
                      <a:endParaRPr lang="en-GB" dirty="0"/>
                    </a:p>
                  </a:txBody>
                  <a:tcPr/>
                </a:tc>
                <a:tc>
                  <a:txBody>
                    <a:bodyPr/>
                    <a:lstStyle/>
                    <a:p>
                      <a:pPr algn="ctr"/>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ym typeface="Wingdings" panose="05000000000000000000" pitchFamily="2" charset="2"/>
                        </a:rPr>
                        <a:t></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extLst>
                  <a:ext uri="{0D108BD9-81ED-4DB2-BD59-A6C34878D82A}">
                    <a16:rowId xmlns:a16="http://schemas.microsoft.com/office/drawing/2014/main" xmlns="" val="208715116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Recommendations and guidance for buyers</a:t>
                      </a:r>
                    </a:p>
                  </a:txBody>
                  <a:tcPr/>
                </a:tc>
                <a:tc>
                  <a:txBody>
                    <a:bodyPr/>
                    <a:lstStyle/>
                    <a:p>
                      <a:pPr algn="ctr"/>
                      <a:endParaRPr lang="en-GB"/>
                    </a:p>
                  </a:txBody>
                  <a:tcPr/>
                </a:tc>
                <a:tc>
                  <a:txBody>
                    <a:bodyPr/>
                    <a:lstStyle/>
                    <a:p>
                      <a:pPr algn="ctr"/>
                      <a:endParaRPr lang="en-GB"/>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000000"/>
                        </a:solidFill>
                        <a:effectLst/>
                        <a:uLnTx/>
                        <a:uFillTx/>
                        <a:latin typeface="Arial"/>
                        <a:ea typeface="+mn-ea"/>
                        <a:cs typeface="+mn-cs"/>
                        <a:sym typeface="Arial"/>
                      </a:endParaRPr>
                    </a:p>
                  </a:txBody>
                  <a:tcPr/>
                </a:tc>
                <a:extLst>
                  <a:ext uri="{0D108BD9-81ED-4DB2-BD59-A6C34878D82A}">
                    <a16:rowId xmlns:a16="http://schemas.microsoft.com/office/drawing/2014/main" xmlns="" val="3293059303"/>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3300931575"/>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1734692732"/>
                  </a:ext>
                </a:extLst>
              </a:tr>
            </a:tbl>
          </a:graphicData>
        </a:graphic>
      </p:graphicFrame>
    </p:spTree>
    <p:extLst>
      <p:ext uri="{BB962C8B-B14F-4D97-AF65-F5344CB8AC3E}">
        <p14:creationId xmlns:p14="http://schemas.microsoft.com/office/powerpoint/2010/main" val="3689144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17E0C8-A83A-460E-89D7-44CF89076320}"/>
              </a:ext>
            </a:extLst>
          </p:cNvPr>
          <p:cNvSpPr>
            <a:spLocks noGrp="1"/>
          </p:cNvSpPr>
          <p:nvPr>
            <p:ph type="title"/>
          </p:nvPr>
        </p:nvSpPr>
        <p:spPr/>
        <p:txBody>
          <a:bodyPr/>
          <a:lstStyle/>
          <a:p>
            <a:r>
              <a:rPr lang="en-GB" dirty="0"/>
              <a:t>Common Strategy elements (3)</a:t>
            </a:r>
          </a:p>
        </p:txBody>
      </p:sp>
      <p:graphicFrame>
        <p:nvGraphicFramePr>
          <p:cNvPr id="3" name="Table 2">
            <a:extLst>
              <a:ext uri="{FF2B5EF4-FFF2-40B4-BE49-F238E27FC236}">
                <a16:creationId xmlns:a16="http://schemas.microsoft.com/office/drawing/2014/main" xmlns="" id="{89A90E10-0961-41E2-BBB9-448D9B0040C0}"/>
              </a:ext>
            </a:extLst>
          </p:cNvPr>
          <p:cNvGraphicFramePr>
            <a:graphicFrameLocks noGrp="1"/>
          </p:cNvGraphicFramePr>
          <p:nvPr>
            <p:extLst>
              <p:ext uri="{D42A27DB-BD31-4B8C-83A1-F6EECF244321}">
                <p14:modId xmlns:p14="http://schemas.microsoft.com/office/powerpoint/2010/main" val="4094516165"/>
              </p:ext>
            </p:extLst>
          </p:nvPr>
        </p:nvGraphicFramePr>
        <p:xfrm>
          <a:off x="609600" y="1844824"/>
          <a:ext cx="10972800" cy="4450080"/>
        </p:xfrm>
        <a:graphic>
          <a:graphicData uri="http://schemas.openxmlformats.org/drawingml/2006/table">
            <a:tbl>
              <a:tblPr firstRow="1" bandRow="1">
                <a:tableStyleId>{5C22544A-7EE6-4342-B048-85BDC9FD1C3A}</a:tableStyleId>
              </a:tblPr>
              <a:tblGrid>
                <a:gridCol w="7142584">
                  <a:extLst>
                    <a:ext uri="{9D8B030D-6E8A-4147-A177-3AD203B41FA5}">
                      <a16:colId xmlns:a16="http://schemas.microsoft.com/office/drawing/2014/main" xmlns="" val="989657338"/>
                    </a:ext>
                  </a:extLst>
                </a:gridCol>
                <a:gridCol w="1008112">
                  <a:extLst>
                    <a:ext uri="{9D8B030D-6E8A-4147-A177-3AD203B41FA5}">
                      <a16:colId xmlns:a16="http://schemas.microsoft.com/office/drawing/2014/main" xmlns="" val="1704372977"/>
                    </a:ext>
                  </a:extLst>
                </a:gridCol>
                <a:gridCol w="936104">
                  <a:extLst>
                    <a:ext uri="{9D8B030D-6E8A-4147-A177-3AD203B41FA5}">
                      <a16:colId xmlns:a16="http://schemas.microsoft.com/office/drawing/2014/main" xmlns="" val="335219193"/>
                    </a:ext>
                  </a:extLst>
                </a:gridCol>
                <a:gridCol w="1008112">
                  <a:extLst>
                    <a:ext uri="{9D8B030D-6E8A-4147-A177-3AD203B41FA5}">
                      <a16:colId xmlns:a16="http://schemas.microsoft.com/office/drawing/2014/main" xmlns="" val="985016496"/>
                    </a:ext>
                  </a:extLst>
                </a:gridCol>
                <a:gridCol w="877888">
                  <a:extLst>
                    <a:ext uri="{9D8B030D-6E8A-4147-A177-3AD203B41FA5}">
                      <a16:colId xmlns:a16="http://schemas.microsoft.com/office/drawing/2014/main" xmlns="" val="1462000940"/>
                    </a:ext>
                  </a:extLst>
                </a:gridCol>
              </a:tblGrid>
              <a:tr h="370840">
                <a:tc>
                  <a:txBody>
                    <a:bodyPr/>
                    <a:lstStyle/>
                    <a:p>
                      <a:r>
                        <a:rPr lang="en-GB" dirty="0"/>
                        <a:t>Supporting documents/Source information</a:t>
                      </a:r>
                    </a:p>
                  </a:txBody>
                  <a:tcPr/>
                </a:tc>
                <a:tc>
                  <a:txBody>
                    <a:bodyPr/>
                    <a:lstStyle/>
                    <a:p>
                      <a:r>
                        <a:rPr lang="en-GB" dirty="0"/>
                        <a:t>Sweden</a:t>
                      </a:r>
                    </a:p>
                  </a:txBody>
                  <a:tcPr/>
                </a:tc>
                <a:tc>
                  <a:txBody>
                    <a:bodyPr/>
                    <a:lstStyle/>
                    <a:p>
                      <a:r>
                        <a:rPr lang="en-GB" dirty="0"/>
                        <a:t>Norway</a:t>
                      </a:r>
                    </a:p>
                  </a:txBody>
                  <a:tcPr/>
                </a:tc>
                <a:tc>
                  <a:txBody>
                    <a:bodyPr/>
                    <a:lstStyle/>
                    <a:p>
                      <a:r>
                        <a:rPr lang="en-GB" dirty="0"/>
                        <a:t>Finland</a:t>
                      </a:r>
                    </a:p>
                  </a:txBody>
                  <a:tcPr/>
                </a:tc>
                <a:tc>
                  <a:txBody>
                    <a:bodyPr/>
                    <a:lstStyle/>
                    <a:p>
                      <a:r>
                        <a:rPr lang="en-GB" dirty="0"/>
                        <a:t>UK</a:t>
                      </a:r>
                    </a:p>
                  </a:txBody>
                  <a:tcPr/>
                </a:tc>
                <a:extLst>
                  <a:ext uri="{0D108BD9-81ED-4DB2-BD59-A6C34878D82A}">
                    <a16:rowId xmlns:a16="http://schemas.microsoft.com/office/drawing/2014/main" xmlns="" val="2765671419"/>
                  </a:ext>
                </a:extLst>
              </a:tr>
              <a:tr h="370840">
                <a:tc>
                  <a:txBody>
                    <a:bodyPr/>
                    <a:lstStyle/>
                    <a:p>
                      <a:r>
                        <a:rPr lang="en-GB" dirty="0"/>
                        <a:t>Breed Health Surveys</a:t>
                      </a:r>
                    </a:p>
                  </a:txBody>
                  <a:tcPr/>
                </a:tc>
                <a:tc>
                  <a:txBody>
                    <a:bodyPr/>
                    <a:lstStyle/>
                    <a:p>
                      <a:pPr algn="ct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lang="en-GB" dirty="0"/>
                    </a:p>
                  </a:txBody>
                  <a:tcPr/>
                </a:tc>
                <a:tc>
                  <a:txBody>
                    <a:bodyPr/>
                    <a:lstStyle/>
                    <a:p>
                      <a:pPr algn="ctr"/>
                      <a:endParaRPr lang="en-GB"/>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mn-lt"/>
                        <a:ea typeface="+mn-ea"/>
                        <a:cs typeface="+mn-cs"/>
                        <a:sym typeface="Arial"/>
                      </a:endParaRPr>
                    </a:p>
                  </a:txBody>
                  <a:tcPr/>
                </a:tc>
                <a:extLst>
                  <a:ext uri="{0D108BD9-81ED-4DB2-BD59-A6C34878D82A}">
                    <a16:rowId xmlns:a16="http://schemas.microsoft.com/office/drawing/2014/main" xmlns="" val="4160055130"/>
                  </a:ext>
                </a:extLst>
              </a:tr>
              <a:tr h="370840">
                <a:tc>
                  <a:txBody>
                    <a:bodyPr/>
                    <a:lstStyle/>
                    <a:p>
                      <a:r>
                        <a:rPr lang="en-GB" dirty="0"/>
                        <a:t>Veterinary consultation databases (e.g. </a:t>
                      </a:r>
                      <a:r>
                        <a:rPr lang="en-GB" dirty="0" err="1"/>
                        <a:t>VetCompass</a:t>
                      </a:r>
                      <a:r>
                        <a:rPr lang="en-GB" dirty="0"/>
                        <a:t>)</a:t>
                      </a:r>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mn-lt"/>
                        <a:ea typeface="+mn-ea"/>
                        <a:cs typeface="+mn-cs"/>
                        <a:sym typeface="Arial"/>
                      </a:endParaRPr>
                    </a:p>
                  </a:txBody>
                  <a:tcPr/>
                </a:tc>
                <a:extLst>
                  <a:ext uri="{0D108BD9-81ED-4DB2-BD59-A6C34878D82A}">
                    <a16:rowId xmlns:a16="http://schemas.microsoft.com/office/drawing/2014/main" xmlns="" val="394367194"/>
                  </a:ext>
                </a:extLst>
              </a:tr>
              <a:tr h="370840">
                <a:tc>
                  <a:txBody>
                    <a:bodyPr/>
                    <a:lstStyle/>
                    <a:p>
                      <a:r>
                        <a:rPr lang="en-GB" dirty="0"/>
                        <a:t>Insurance Data</a:t>
                      </a:r>
                    </a:p>
                  </a:txBody>
                  <a:tcPr/>
                </a:tc>
                <a:tc>
                  <a:txBody>
                    <a:bodyPr/>
                    <a:lstStyle/>
                    <a:p>
                      <a:pPr algn="ct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lang="en-GB" dirty="0"/>
                    </a:p>
                  </a:txBody>
                  <a:tcPr/>
                </a:tc>
                <a:tc>
                  <a:txBody>
                    <a:bodyPr/>
                    <a:lstStyle/>
                    <a:p>
                      <a:pPr algn="ct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mn-lt"/>
                        <a:ea typeface="+mn-ea"/>
                        <a:cs typeface="+mn-cs"/>
                        <a:sym typeface="Arial"/>
                      </a:endParaRPr>
                    </a:p>
                  </a:txBody>
                  <a:tcPr/>
                </a:tc>
                <a:extLst>
                  <a:ext uri="{0D108BD9-81ED-4DB2-BD59-A6C34878D82A}">
                    <a16:rowId xmlns:a16="http://schemas.microsoft.com/office/drawing/2014/main" xmlns="" val="893441391"/>
                  </a:ext>
                </a:extLst>
              </a:tr>
              <a:tr h="370840">
                <a:tc>
                  <a:txBody>
                    <a:bodyPr/>
                    <a:lstStyle/>
                    <a:p>
                      <a:r>
                        <a:rPr lang="en-GB" dirty="0"/>
                        <a:t>Published Research/Literature Review</a:t>
                      </a:r>
                    </a:p>
                  </a:txBody>
                  <a:tcPr/>
                </a:tc>
                <a:tc>
                  <a:txBody>
                    <a:bodyPr/>
                    <a:lstStyle/>
                    <a:p>
                      <a:pPr algn="ct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lang="en-GB" dirty="0"/>
                    </a:p>
                  </a:txBody>
                  <a:tcPr/>
                </a:tc>
                <a:tc>
                  <a:txBody>
                    <a:bodyPr/>
                    <a:lstStyle/>
                    <a:p>
                      <a:pPr algn="ct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mn-lt"/>
                        <a:ea typeface="+mn-ea"/>
                        <a:cs typeface="+mn-cs"/>
                        <a:sym typeface="Arial"/>
                      </a:endParaRPr>
                    </a:p>
                  </a:txBody>
                  <a:tcPr/>
                </a:tc>
                <a:extLst>
                  <a:ext uri="{0D108BD9-81ED-4DB2-BD59-A6C34878D82A}">
                    <a16:rowId xmlns:a16="http://schemas.microsoft.com/office/drawing/2014/main" xmlns="" val="1960857005"/>
                  </a:ext>
                </a:extLst>
              </a:tr>
              <a:tr h="370840">
                <a:tc>
                  <a:txBody>
                    <a:bodyPr/>
                    <a:lstStyle/>
                    <a:p>
                      <a:r>
                        <a:rPr lang="en-GB" dirty="0"/>
                        <a:t>Kennel Club Monitoring (e.g. at shows)</a:t>
                      </a:r>
                    </a:p>
                  </a:txBody>
                  <a:tcPr/>
                </a:tc>
                <a:tc>
                  <a:txBody>
                    <a:bodyPr/>
                    <a:lstStyle/>
                    <a:p>
                      <a:pPr algn="ct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lang="en-GB" dirty="0"/>
                    </a:p>
                  </a:txBody>
                  <a:tcPr/>
                </a:tc>
                <a:tc>
                  <a:txBody>
                    <a:bodyPr/>
                    <a:lstStyle/>
                    <a:p>
                      <a:pPr algn="ctr"/>
                      <a:endParaRPr lang="en-GB"/>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mn-lt"/>
                        <a:ea typeface="+mn-ea"/>
                        <a:cs typeface="+mn-cs"/>
                        <a:sym typeface="Arial"/>
                      </a:endParaRPr>
                    </a:p>
                  </a:txBody>
                  <a:tcPr/>
                </a:tc>
                <a:extLst>
                  <a:ext uri="{0D108BD9-81ED-4DB2-BD59-A6C34878D82A}">
                    <a16:rowId xmlns:a16="http://schemas.microsoft.com/office/drawing/2014/main" xmlns="" val="2163628492"/>
                  </a:ext>
                </a:extLst>
              </a:tr>
              <a:tr h="370840">
                <a:tc>
                  <a:txBody>
                    <a:bodyPr/>
                    <a:lstStyle/>
                    <a:p>
                      <a:r>
                        <a:rPr lang="en-GB" dirty="0"/>
                        <a:t>Feedback from judges</a:t>
                      </a:r>
                    </a:p>
                  </a:txBody>
                  <a:tcPr/>
                </a:tc>
                <a:tc>
                  <a:txBody>
                    <a:bodyPr/>
                    <a:lstStyle/>
                    <a:p>
                      <a:pPr algn="ct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lang="en-GB" dirty="0"/>
                    </a:p>
                  </a:txBody>
                  <a:tcPr/>
                </a:tc>
                <a:tc>
                  <a:txBody>
                    <a:bodyPr/>
                    <a:lstStyle/>
                    <a:p>
                      <a:pPr algn="ctr"/>
                      <a:endParaRPr lang="en-GB"/>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mn-lt"/>
                        <a:ea typeface="+mn-ea"/>
                        <a:cs typeface="+mn-cs"/>
                        <a:sym typeface="Arial"/>
                      </a:endParaRPr>
                    </a:p>
                  </a:txBody>
                  <a:tcPr/>
                </a:tc>
                <a:extLst>
                  <a:ext uri="{0D108BD9-81ED-4DB2-BD59-A6C34878D82A}">
                    <a16:rowId xmlns:a16="http://schemas.microsoft.com/office/drawing/2014/main" xmlns="" val="209169238"/>
                  </a:ext>
                </a:extLst>
              </a:tr>
              <a:tr h="370840">
                <a:tc>
                  <a:txBody>
                    <a:bodyPr/>
                    <a:lstStyle/>
                    <a:p>
                      <a:r>
                        <a:rPr lang="en-GB" dirty="0"/>
                        <a:t>Show/Working Gradings/Assessments</a:t>
                      </a:r>
                    </a:p>
                  </a:txBody>
                  <a:tcPr/>
                </a:tc>
                <a:tc>
                  <a:txBody>
                    <a:bodyPr/>
                    <a:lstStyle/>
                    <a:p>
                      <a:pPr algn="ct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lang="en-GB" dirty="0"/>
                    </a:p>
                  </a:txBody>
                  <a:tcPr/>
                </a:tc>
                <a:tc>
                  <a:txBody>
                    <a:bodyPr/>
                    <a:lstStyle/>
                    <a:p>
                      <a:pPr algn="ctr"/>
                      <a:endParaRPr lang="en-GB"/>
                    </a:p>
                  </a:txBody>
                  <a:tcPr/>
                </a:tc>
                <a:tc>
                  <a:txBody>
                    <a:bodyPr/>
                    <a:lstStyle/>
                    <a:p>
                      <a:pPr algn="ctr"/>
                      <a:endParaRPr lang="en-GB" dirty="0"/>
                    </a:p>
                  </a:txBody>
                  <a:tcPr/>
                </a:tc>
                <a:tc>
                  <a:txBody>
                    <a:bodyPr/>
                    <a:lstStyle/>
                    <a:p>
                      <a:pPr algn="ctr"/>
                      <a:endParaRPr lang="en-GB" dirty="0"/>
                    </a:p>
                  </a:txBody>
                  <a:tcPr/>
                </a:tc>
                <a:extLst>
                  <a:ext uri="{0D108BD9-81ED-4DB2-BD59-A6C34878D82A}">
                    <a16:rowId xmlns:a16="http://schemas.microsoft.com/office/drawing/2014/main" xmlns="" val="1517276372"/>
                  </a:ext>
                </a:extLst>
              </a:tr>
              <a:tr h="370840">
                <a:tc>
                  <a:txBody>
                    <a:bodyPr/>
                    <a:lstStyle/>
                    <a:p>
                      <a:r>
                        <a:rPr lang="en-GB" dirty="0"/>
                        <a:t>Registration Statistics</a:t>
                      </a:r>
                    </a:p>
                  </a:txBody>
                  <a:tcPr/>
                </a:tc>
                <a:tc>
                  <a:txBody>
                    <a:bodyPr/>
                    <a:lstStyle/>
                    <a:p>
                      <a:pPr algn="ctr"/>
                      <a:r>
                        <a:rPr kumimoji="0" lang="en-GB" sz="1400" b="0" i="0" u="none" strike="noStrike" kern="0" cap="none" spc="0" normalizeH="0" baseline="0" noProof="0">
                          <a:ln>
                            <a:noFill/>
                          </a:ln>
                          <a:solidFill>
                            <a:srgbClr val="000000"/>
                          </a:solidFill>
                          <a:effectLst/>
                          <a:uLnTx/>
                          <a:uFillTx/>
                          <a:latin typeface="Arial"/>
                          <a:ea typeface="+mn-ea"/>
                          <a:cs typeface="+mn-cs"/>
                          <a:sym typeface="Wingdings" panose="05000000000000000000" pitchFamily="2" charset="2"/>
                        </a:rPr>
                        <a:t></a:t>
                      </a:r>
                      <a:endParaRPr lang="en-GB" dirty="0"/>
                    </a:p>
                  </a:txBody>
                  <a:tcPr/>
                </a:tc>
                <a:tc>
                  <a:txBody>
                    <a:bodyPr/>
                    <a:lstStyle/>
                    <a:p>
                      <a:pPr algn="ctr"/>
                      <a:endParaRPr lang="en-GB"/>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mn-lt"/>
                        <a:ea typeface="+mn-ea"/>
                        <a:cs typeface="+mn-cs"/>
                        <a:sym typeface="Arial"/>
                      </a:endParaRPr>
                    </a:p>
                  </a:txBody>
                  <a:tcPr/>
                </a:tc>
                <a:extLst>
                  <a:ext uri="{0D108BD9-81ED-4DB2-BD59-A6C34878D82A}">
                    <a16:rowId xmlns:a16="http://schemas.microsoft.com/office/drawing/2014/main" xmlns="" val="2087151169"/>
                  </a:ext>
                </a:extLst>
              </a:tr>
              <a:tr h="370840">
                <a:tc>
                  <a:txBody>
                    <a:bodyPr/>
                    <a:lstStyle/>
                    <a:p>
                      <a:r>
                        <a:rPr lang="en-GB" dirty="0"/>
                        <a:t>Health Screening/DNA Testing Schemes (KC recognised and non-recognised)</a:t>
                      </a:r>
                    </a:p>
                  </a:txBody>
                  <a:tcPr/>
                </a:tc>
                <a:tc>
                  <a:txBody>
                    <a:bodyPr/>
                    <a:lstStyle/>
                    <a:p>
                      <a:pPr algn="ctr"/>
                      <a:r>
                        <a:rPr kumimoji="0" lang="en-GB" sz="1400" b="0" i="0" u="none" strike="noStrike" kern="0" cap="none" spc="0" normalizeH="0" baseline="0" noProof="0" dirty="0">
                          <a:ln>
                            <a:noFill/>
                          </a:ln>
                          <a:solidFill>
                            <a:srgbClr val="000000"/>
                          </a:solidFill>
                          <a:effectLst/>
                          <a:uLnTx/>
                          <a:uFillTx/>
                          <a:latin typeface="Arial"/>
                          <a:ea typeface="+mn-ea"/>
                          <a:cs typeface="+mn-cs"/>
                          <a:sym typeface="Wingdings" panose="05000000000000000000" pitchFamily="2" charset="2"/>
                        </a:rPr>
                        <a:t></a:t>
                      </a:r>
                      <a:endParaRPr lang="en-GB" dirty="0"/>
                    </a:p>
                  </a:txBody>
                  <a:tcPr/>
                </a:tc>
                <a:tc>
                  <a:txBody>
                    <a:bodyPr/>
                    <a:lstStyle/>
                    <a:p>
                      <a:pPr algn="ctr"/>
                      <a:endParaRPr lang="en-GB"/>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mn-lt"/>
                        <a:ea typeface="+mn-ea"/>
                        <a:cs typeface="+mn-cs"/>
                        <a:sym typeface="Arial"/>
                      </a:endParaRPr>
                    </a:p>
                  </a:txBody>
                  <a:tcPr/>
                </a:tc>
                <a:extLst>
                  <a:ext uri="{0D108BD9-81ED-4DB2-BD59-A6C34878D82A}">
                    <a16:rowId xmlns:a16="http://schemas.microsoft.com/office/drawing/2014/main" xmlns="" val="3293059303"/>
                  </a:ext>
                </a:extLst>
              </a:tr>
              <a:tr h="370840">
                <a:tc>
                  <a:txBody>
                    <a:bodyPr/>
                    <a:lstStyle/>
                    <a:p>
                      <a:r>
                        <a:rPr lang="en-GB" dirty="0"/>
                        <a:t>Breed Club Health Schemes (e.g. Gold/Silver/Bronze)</a:t>
                      </a:r>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mn-lt"/>
                        <a:ea typeface="+mn-ea"/>
                        <a:cs typeface="+mn-cs"/>
                        <a:sym typeface="Arial"/>
                      </a:endParaRPr>
                    </a:p>
                  </a:txBody>
                  <a:tcPr/>
                </a:tc>
                <a:extLst>
                  <a:ext uri="{0D108BD9-81ED-4DB2-BD59-A6C34878D82A}">
                    <a16:rowId xmlns:a16="http://schemas.microsoft.com/office/drawing/2014/main" xmlns="" val="3300931575"/>
                  </a:ext>
                </a:extLst>
              </a:tr>
              <a:tr h="370840">
                <a:tc>
                  <a:txBody>
                    <a:bodyPr/>
                    <a:lstStyle/>
                    <a:p>
                      <a:r>
                        <a:rPr lang="en-GB" dirty="0"/>
                        <a:t>References</a:t>
                      </a:r>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a:t>
                      </a:r>
                      <a:endParaRPr kumimoji="0" lang="en-GB" sz="1400" b="0" i="0" u="none" strike="noStrike" kern="0" cap="none" spc="0" normalizeH="0" baseline="0" noProof="0" dirty="0">
                        <a:ln>
                          <a:noFill/>
                        </a:ln>
                        <a:solidFill>
                          <a:srgbClr val="000000"/>
                        </a:solidFill>
                        <a:effectLst/>
                        <a:uLnTx/>
                        <a:uFillTx/>
                        <a:latin typeface="+mn-lt"/>
                        <a:ea typeface="+mn-ea"/>
                        <a:cs typeface="+mn-cs"/>
                        <a:sym typeface="Arial"/>
                      </a:endParaRPr>
                    </a:p>
                  </a:txBody>
                  <a:tcPr/>
                </a:tc>
                <a:extLst>
                  <a:ext uri="{0D108BD9-81ED-4DB2-BD59-A6C34878D82A}">
                    <a16:rowId xmlns:a16="http://schemas.microsoft.com/office/drawing/2014/main" xmlns="" val="1734692732"/>
                  </a:ext>
                </a:extLst>
              </a:tr>
            </a:tbl>
          </a:graphicData>
        </a:graphic>
      </p:graphicFrame>
    </p:spTree>
    <p:extLst>
      <p:ext uri="{BB962C8B-B14F-4D97-AF65-F5344CB8AC3E}">
        <p14:creationId xmlns:p14="http://schemas.microsoft.com/office/powerpoint/2010/main" val="2353393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1B1CE2-0AA6-4D7F-9561-DEFF9A0DCD2A}"/>
              </a:ext>
            </a:extLst>
          </p:cNvPr>
          <p:cNvSpPr>
            <a:spLocks noGrp="1"/>
          </p:cNvSpPr>
          <p:nvPr>
            <p:ph type="title"/>
          </p:nvPr>
        </p:nvSpPr>
        <p:spPr/>
        <p:txBody>
          <a:bodyPr/>
          <a:lstStyle/>
          <a:p>
            <a:r>
              <a:rPr lang="en-GB" sz="3200" dirty="0"/>
              <a:t>Generic Breed-specific Breeding Strategy template</a:t>
            </a:r>
          </a:p>
        </p:txBody>
      </p:sp>
      <p:sp>
        <p:nvSpPr>
          <p:cNvPr id="3" name="Text Placeholder 2">
            <a:extLst>
              <a:ext uri="{FF2B5EF4-FFF2-40B4-BE49-F238E27FC236}">
                <a16:creationId xmlns:a16="http://schemas.microsoft.com/office/drawing/2014/main" xmlns="" id="{9480ECB1-42EC-49D8-A491-9E9B5F6379DD}"/>
              </a:ext>
            </a:extLst>
          </p:cNvPr>
          <p:cNvSpPr>
            <a:spLocks noGrp="1"/>
          </p:cNvSpPr>
          <p:nvPr>
            <p:ph type="body" idx="1"/>
          </p:nvPr>
        </p:nvSpPr>
        <p:spPr/>
        <p:txBody>
          <a:bodyPr/>
          <a:lstStyle/>
          <a:p>
            <a:pPr marL="354013" indent="-354013"/>
            <a:r>
              <a:rPr lang="en-GB" sz="2400" dirty="0"/>
              <a:t>The following template is a suggestion for content areas that may need to be included in a breed’s strategy document</a:t>
            </a:r>
          </a:p>
          <a:p>
            <a:pPr marL="354013" indent="-354013"/>
            <a:r>
              <a:rPr lang="en-GB" sz="2400" dirty="0"/>
              <a:t>Each breed will need to decide which elements are required and which can be omitted</a:t>
            </a:r>
          </a:p>
          <a:p>
            <a:pPr marL="354013" indent="-354013"/>
            <a:r>
              <a:rPr lang="en-GB" sz="2400" dirty="0"/>
              <a:t>The structure of the document may also vary to meet each Kennel Club’s or breed’s local preferences</a:t>
            </a:r>
          </a:p>
          <a:p>
            <a:pPr marL="354013" indent="-354013"/>
            <a:r>
              <a:rPr lang="en-GB" sz="2400" dirty="0"/>
              <a:t>Since the “Current status of the breed” is likely to be the largest section, it may be appropriate to subdivide the document into the separate headings</a:t>
            </a:r>
          </a:p>
          <a:p>
            <a:pPr marL="354013" indent="-354013"/>
            <a:r>
              <a:rPr lang="en-GB" sz="2400" dirty="0"/>
              <a:t>It may also be appropriate to include objectives and plans directly alongside each of the “current status items”, rather than have a separate section for these </a:t>
            </a:r>
          </a:p>
          <a:p>
            <a:pPr marL="717551" lvl="1" indent="-354013"/>
            <a:r>
              <a:rPr lang="en-GB" sz="1800" dirty="0"/>
              <a:t>(See </a:t>
            </a:r>
            <a:r>
              <a:rPr lang="en-GB" sz="1800" dirty="0" smtClean="0"/>
              <a:t>templates 1 &amp; 2)</a:t>
            </a:r>
            <a:endParaRPr lang="en-GB" sz="1800" dirty="0"/>
          </a:p>
          <a:p>
            <a:endParaRPr lang="en-GB" sz="2400" dirty="0"/>
          </a:p>
        </p:txBody>
      </p:sp>
    </p:spTree>
    <p:extLst>
      <p:ext uri="{BB962C8B-B14F-4D97-AF65-F5344CB8AC3E}">
        <p14:creationId xmlns:p14="http://schemas.microsoft.com/office/powerpoint/2010/main" val="4065653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2568" y="260648"/>
            <a:ext cx="10335380" cy="369332"/>
          </a:xfrm>
          <a:prstGeom prst="rect">
            <a:avLst/>
          </a:prstGeom>
          <a:noFill/>
        </p:spPr>
        <p:txBody>
          <a:bodyPr wrap="square" rtlCol="0">
            <a:spAutoFit/>
          </a:bodyPr>
          <a:lstStyle/>
          <a:p>
            <a:r>
              <a:rPr lang="en-GB" sz="1800" b="1" dirty="0">
                <a:solidFill>
                  <a:schemeClr val="accent1"/>
                </a:solidFill>
              </a:rPr>
              <a:t>Generic Breed-specific Breed Strategy Template (1)</a:t>
            </a:r>
          </a:p>
        </p:txBody>
      </p:sp>
      <p:graphicFrame>
        <p:nvGraphicFramePr>
          <p:cNvPr id="3" name="Table 2"/>
          <p:cNvGraphicFramePr>
            <a:graphicFrameLocks noGrp="1"/>
          </p:cNvGraphicFramePr>
          <p:nvPr>
            <p:extLst>
              <p:ext uri="{D42A27DB-BD31-4B8C-83A1-F6EECF244321}">
                <p14:modId xmlns:p14="http://schemas.microsoft.com/office/powerpoint/2010/main" val="3482345566"/>
              </p:ext>
            </p:extLst>
          </p:nvPr>
        </p:nvGraphicFramePr>
        <p:xfrm>
          <a:off x="623392" y="629980"/>
          <a:ext cx="10945216" cy="5803854"/>
        </p:xfrm>
        <a:graphic>
          <a:graphicData uri="http://schemas.openxmlformats.org/drawingml/2006/table">
            <a:tbl>
              <a:tblPr firstRow="1" bandRow="1">
                <a:tableStyleId>{BC89EF96-8CEA-46FF-86C4-4CE0E7609802}</a:tableStyleId>
              </a:tblPr>
              <a:tblGrid>
                <a:gridCol w="3024336"/>
                <a:gridCol w="7920880"/>
              </a:tblGrid>
              <a:tr h="206732">
                <a:tc>
                  <a:txBody>
                    <a:bodyPr/>
                    <a:lstStyle/>
                    <a:p>
                      <a:pPr marL="111125" marR="0" indent="0">
                        <a:lnSpc>
                          <a:spcPct val="107000"/>
                        </a:lnSpc>
                        <a:spcBef>
                          <a:spcPts val="0"/>
                        </a:spcBef>
                        <a:spcAft>
                          <a:spcPts val="800"/>
                        </a:spcAft>
                      </a:pPr>
                      <a:r>
                        <a:rPr lang="en-GB" sz="1100" dirty="0">
                          <a:effectLst/>
                        </a:rPr>
                        <a:t>Introduction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Summarise the purpose of the Breed-specific Breeding Strategy, how it was created and how it should be used. </a:t>
                      </a:r>
                      <a:endParaRPr lang="en-US"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tc>
              </a:tr>
              <a:tr h="1152128">
                <a:tc>
                  <a:txBody>
                    <a:bodyPr/>
                    <a:lstStyle/>
                    <a:p>
                      <a:pPr marL="111125" marR="0" indent="0">
                        <a:lnSpc>
                          <a:spcPct val="107000"/>
                        </a:lnSpc>
                        <a:spcBef>
                          <a:spcPts val="0"/>
                        </a:spcBef>
                        <a:spcAft>
                          <a:spcPts val="800"/>
                        </a:spcAft>
                      </a:pPr>
                      <a:r>
                        <a:rPr lang="en-GB" sz="1100" b="1" dirty="0">
                          <a:effectLst/>
                        </a:rPr>
                        <a:t>History of the Breed</a:t>
                      </a:r>
                      <a:endParaRPr lang="en-US" sz="1100" b="1" dirty="0">
                        <a:effectLst/>
                      </a:endParaRPr>
                    </a:p>
                    <a:p>
                      <a:pPr marL="182880" marR="1903730">
                        <a:lnSpc>
                          <a:spcPct val="107000"/>
                        </a:lnSpc>
                        <a:spcBef>
                          <a:spcPts val="0"/>
                        </a:spcBef>
                        <a:spcAft>
                          <a:spcPts val="800"/>
                        </a:spcAft>
                      </a:pPr>
                      <a:r>
                        <a:rPr lang="en-GB" sz="1100" b="1" dirty="0">
                          <a:effectLst/>
                        </a:rPr>
                        <a:t> </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Describe its origin and function. Explain how this compares with its current ownership and function.</a:t>
                      </a:r>
                      <a:endParaRPr lang="en-US" sz="1100" dirty="0">
                        <a:effectLst/>
                      </a:endParaRPr>
                    </a:p>
                    <a:p>
                      <a:pPr marL="182880" marR="190373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Explain how its appearance relates to its function.</a:t>
                      </a:r>
                      <a:endParaRPr lang="en-US" sz="1100" dirty="0">
                        <a:effectLst/>
                      </a:endParaRPr>
                    </a:p>
                    <a:p>
                      <a:pPr marL="182880" marR="190373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Describe its temperament and behavioural characteristics.</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Summarise the registration statistics and trends for the past 10 years.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tc>
              </a:tr>
              <a:tr h="1872208">
                <a:tc>
                  <a:txBody>
                    <a:bodyPr/>
                    <a:lstStyle/>
                    <a:p>
                      <a:pPr marL="111125" marR="0" indent="0">
                        <a:lnSpc>
                          <a:spcPct val="107000"/>
                        </a:lnSpc>
                        <a:spcBef>
                          <a:spcPts val="0"/>
                        </a:spcBef>
                        <a:spcAft>
                          <a:spcPts val="800"/>
                        </a:spcAft>
                      </a:pPr>
                      <a:r>
                        <a:rPr lang="en-GB" sz="1100" b="1" dirty="0">
                          <a:effectLst/>
                        </a:rPr>
                        <a:t>Current status of the breed</a:t>
                      </a:r>
                      <a:endParaRPr lang="en-US" sz="1100" b="1" dirty="0">
                        <a:effectLst/>
                      </a:endParaRPr>
                    </a:p>
                    <a:p>
                      <a:pPr marL="182880" marR="1903730">
                        <a:lnSpc>
                          <a:spcPct val="107000"/>
                        </a:lnSpc>
                        <a:spcBef>
                          <a:spcPts val="0"/>
                        </a:spcBef>
                        <a:spcAft>
                          <a:spcPts val="800"/>
                        </a:spcAft>
                      </a:pPr>
                      <a:r>
                        <a:rPr lang="en-GB" sz="1100" b="1" dirty="0">
                          <a:effectLst/>
                        </a:rPr>
                        <a:t> </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Explain any concerns related to the conformation of the breed and how these affect its health or fitness for purpose.</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Summarise data from published research and health surveys to identify the most significant diseases that affect the breed (e.g. morbidity, mortality, longevity, prevalence, severity).</a:t>
                      </a:r>
                      <a:endParaRPr lang="en-US" sz="1100" dirty="0">
                        <a:effectLst/>
                      </a:endParaRPr>
                    </a:p>
                    <a:p>
                      <a:pPr marL="182880" marR="190373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Explain any concerns related to the temperament or working ability of the breed. </a:t>
                      </a:r>
                      <a:endParaRPr lang="en-US" sz="1100" dirty="0">
                        <a:effectLst/>
                      </a:endParaRPr>
                    </a:p>
                    <a:p>
                      <a:pPr marL="182880" marR="190373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Summarise data related to genetic diversity of the breed (e.g. COI, EPS, litter size).</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List available screening programmes and/or DNA tests and the evidence for their value in improving the breed.</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Summarise any current research programmes that are underway and their purpose and timescales.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tc>
              </a:tr>
              <a:tr h="1357849">
                <a:tc>
                  <a:txBody>
                    <a:bodyPr/>
                    <a:lstStyle/>
                    <a:p>
                      <a:pPr marL="111125" marR="0" indent="0">
                        <a:lnSpc>
                          <a:spcPct val="107000"/>
                        </a:lnSpc>
                        <a:spcBef>
                          <a:spcPts val="0"/>
                        </a:spcBef>
                        <a:spcAft>
                          <a:spcPts val="800"/>
                        </a:spcAft>
                      </a:pPr>
                      <a:r>
                        <a:rPr lang="en-GB" sz="1100" b="1" dirty="0">
                          <a:effectLst/>
                        </a:rPr>
                        <a:t>Objectives and Plans</a:t>
                      </a:r>
                      <a:endParaRPr lang="en-US" sz="1100" b="1" dirty="0">
                        <a:effectLst/>
                      </a:endParaRPr>
                    </a:p>
                    <a:p>
                      <a:pPr marL="182880" marR="1903730">
                        <a:lnSpc>
                          <a:spcPct val="107000"/>
                        </a:lnSpc>
                        <a:spcBef>
                          <a:spcPts val="0"/>
                        </a:spcBef>
                        <a:spcAft>
                          <a:spcPts val="800"/>
                        </a:spcAft>
                      </a:pPr>
                      <a:r>
                        <a:rPr lang="en-GB" sz="1100" b="1" dirty="0">
                          <a:effectLst/>
                        </a:rPr>
                        <a:t> </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List the specific objectives for addressing any concerns described in the “Current Status” section.</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Explain any priorities and the criteria used to define these.</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Explain the plans that are in place to achieve the objectives. This should include who is responsible for implementing the plans and any funding required to enable this.</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Explain when and how progress towards the objectives will be reviewed, assessed and updated.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tc>
              </a:tr>
              <a:tr h="570265">
                <a:tc>
                  <a:txBody>
                    <a:bodyPr/>
                    <a:lstStyle/>
                    <a:p>
                      <a:pPr marL="111125" marR="0" indent="0">
                        <a:lnSpc>
                          <a:spcPct val="107000"/>
                        </a:lnSpc>
                        <a:spcBef>
                          <a:spcPts val="0"/>
                        </a:spcBef>
                        <a:spcAft>
                          <a:spcPts val="800"/>
                        </a:spcAft>
                        <a:tabLst>
                          <a:tab pos="450215" algn="l"/>
                        </a:tabLst>
                      </a:pPr>
                      <a:r>
                        <a:rPr lang="en-GB" sz="1100" b="1" dirty="0">
                          <a:effectLst/>
                        </a:rPr>
                        <a:t>Breeding Recommendations</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Summarise the recommendations for anyone breeding puppies.  This might include details of screening programmes, DNA tests, advice on Coefficients of Inbreeding, use of EBVs, limits on numbers of litters etc.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tc>
              </a:tr>
              <a:tr h="644672">
                <a:tc>
                  <a:txBody>
                    <a:bodyPr/>
                    <a:lstStyle/>
                    <a:p>
                      <a:pPr marL="111125" marR="264160" indent="0">
                        <a:lnSpc>
                          <a:spcPct val="107000"/>
                        </a:lnSpc>
                        <a:spcBef>
                          <a:spcPts val="0"/>
                        </a:spcBef>
                        <a:spcAft>
                          <a:spcPts val="800"/>
                        </a:spcAft>
                      </a:pPr>
                      <a:r>
                        <a:rPr lang="en-GB" sz="1100" b="1" dirty="0">
                          <a:effectLst/>
                        </a:rPr>
                        <a:t>Breed-specific Judging Guidance</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Explain the aspects of the breed that judges are expected to take account of at conformation shows, working trials (or other events), together with actions they are expected to take to protect the health of the breed.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tc>
              </a:tr>
            </a:tbl>
          </a:graphicData>
        </a:graphic>
      </p:graphicFrame>
    </p:spTree>
    <p:extLst>
      <p:ext uri="{BB962C8B-B14F-4D97-AF65-F5344CB8AC3E}">
        <p14:creationId xmlns:p14="http://schemas.microsoft.com/office/powerpoint/2010/main" val="1671863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2568" y="260648"/>
            <a:ext cx="10335380" cy="369332"/>
          </a:xfrm>
          <a:prstGeom prst="rect">
            <a:avLst/>
          </a:prstGeom>
          <a:noFill/>
        </p:spPr>
        <p:txBody>
          <a:bodyPr wrap="square" rtlCol="0">
            <a:spAutoFit/>
          </a:bodyPr>
          <a:lstStyle/>
          <a:p>
            <a:r>
              <a:rPr lang="en-GB" sz="1800" b="1" dirty="0">
                <a:solidFill>
                  <a:srgbClr val="FF0000"/>
                </a:solidFill>
              </a:rPr>
              <a:t>Generic Breed-specific Breed Strategy Template </a:t>
            </a:r>
            <a:r>
              <a:rPr lang="en-GB" sz="1800" b="1" dirty="0" smtClean="0">
                <a:solidFill>
                  <a:srgbClr val="FF0000"/>
                </a:solidFill>
              </a:rPr>
              <a:t>(1)</a:t>
            </a:r>
            <a:endParaRPr lang="en-GB" sz="1800" b="1" dirty="0">
              <a:solidFill>
                <a:srgbClr val="FF0000"/>
              </a:solidFill>
            </a:endParaRPr>
          </a:p>
        </p:txBody>
      </p:sp>
      <p:sp>
        <p:nvSpPr>
          <p:cNvPr id="3" name="TextBox 2"/>
          <p:cNvSpPr txBox="1"/>
          <p:nvPr/>
        </p:nvSpPr>
        <p:spPr>
          <a:xfrm>
            <a:off x="524179" y="3212976"/>
            <a:ext cx="10945216" cy="2003497"/>
          </a:xfrm>
          <a:prstGeom prst="rect">
            <a:avLst/>
          </a:prstGeom>
          <a:noFill/>
        </p:spPr>
        <p:txBody>
          <a:bodyPr wrap="square" rtlCol="0">
            <a:spAutoFit/>
          </a:bodyPr>
          <a:lstStyle/>
          <a:p>
            <a:pPr>
              <a:lnSpc>
                <a:spcPct val="107000"/>
              </a:lnSpc>
              <a:spcAft>
                <a:spcPts val="800"/>
              </a:spcAft>
            </a:pPr>
            <a:r>
              <a:rPr lang="en-GB" b="1" dirty="0">
                <a:latin typeface="Calibri" panose="020F0502020204030204" pitchFamily="34" charset="0"/>
                <a:ea typeface="Calibri" panose="020F0502020204030204" pitchFamily="34" charset="0"/>
                <a:cs typeface="Times New Roman" panose="02020603050405020304" pitchFamily="18" charset="0"/>
              </a:rPr>
              <a:t>Notes: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This is a suggestion for content areas that may need to be included in a breed’s strategy document. Each breed will need to decide which elements are required and which can be omitted. The structure of the document may also vary to meet each Kennel Club’s or breed’s local preferences.</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Since the “Current status of the breed” is likely to be the largest section, it may be appropriate to subdivide the document into the separate headings.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It may also be appropriate to include objectives and plans directly alongside each of the “current status items”, rather than have a separate section for these.  See template </a:t>
            </a:r>
            <a:r>
              <a:rPr lang="en-GB" dirty="0" smtClean="0">
                <a:latin typeface="Calibri" panose="020F0502020204030204" pitchFamily="34" charset="0"/>
                <a:ea typeface="Calibri" panose="020F0502020204030204" pitchFamily="34" charset="0"/>
                <a:cs typeface="Times New Roman" panose="02020603050405020304" pitchFamily="18" charset="0"/>
              </a:rPr>
              <a:t>example 1, </a:t>
            </a:r>
            <a:r>
              <a:rPr lang="en-GB" dirty="0">
                <a:latin typeface="Calibri" panose="020F0502020204030204" pitchFamily="34" charset="0"/>
                <a:ea typeface="Calibri" panose="020F0502020204030204" pitchFamily="34" charset="0"/>
                <a:cs typeface="Times New Roman" panose="02020603050405020304" pitchFamily="18" charset="0"/>
              </a:rPr>
              <a:t>below.</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649021082"/>
              </p:ext>
            </p:extLst>
          </p:nvPr>
        </p:nvGraphicFramePr>
        <p:xfrm>
          <a:off x="623392" y="719666"/>
          <a:ext cx="10945216" cy="2155825"/>
        </p:xfrm>
        <a:graphic>
          <a:graphicData uri="http://schemas.openxmlformats.org/drawingml/2006/table">
            <a:tbl>
              <a:tblPr firstRow="1" bandRow="1">
                <a:tableStyleId>{BC89EF96-8CEA-46FF-86C4-4CE0E7609802}</a:tableStyleId>
              </a:tblPr>
              <a:tblGrid>
                <a:gridCol w="2952328"/>
                <a:gridCol w="7992888"/>
              </a:tblGrid>
              <a:tr h="370840">
                <a:tc>
                  <a:txBody>
                    <a:bodyPr/>
                    <a:lstStyle/>
                    <a:p>
                      <a:pPr marL="111125" marR="264160" indent="0">
                        <a:lnSpc>
                          <a:spcPct val="107000"/>
                        </a:lnSpc>
                        <a:spcBef>
                          <a:spcPts val="0"/>
                        </a:spcBef>
                        <a:spcAft>
                          <a:spcPts val="800"/>
                        </a:spcAft>
                      </a:pPr>
                      <a:r>
                        <a:rPr lang="en-GB" sz="1100" dirty="0">
                          <a:effectLst/>
                        </a:rPr>
                        <a:t>Possible Appendices:</a:t>
                      </a:r>
                      <a:endParaRPr lang="en-US" sz="1100" dirty="0">
                        <a:effectLst/>
                      </a:endParaRPr>
                    </a:p>
                    <a:p>
                      <a:pPr marL="182880" marR="1903730">
                        <a:lnSpc>
                          <a:spcPct val="107000"/>
                        </a:lnSpc>
                        <a:spcBef>
                          <a:spcPts val="0"/>
                        </a:spcBef>
                        <a:spcAft>
                          <a:spcPts val="800"/>
                        </a:spcAft>
                      </a:pPr>
                      <a:r>
                        <a:rPr lang="en-GB" sz="1100" dirty="0">
                          <a:effectLst/>
                        </a:rPr>
                        <a:t> </a:t>
                      </a:r>
                      <a:endParaRPr lang="en-US"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Breed Standard (this may include an illustrated version)</a:t>
                      </a:r>
                      <a:endParaRPr lang="en-US" sz="1100" dirty="0">
                        <a:effectLst/>
                      </a:endParaRPr>
                    </a:p>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Breed Club Code of Ethics</a:t>
                      </a:r>
                      <a:endParaRPr lang="en-US" sz="1100" dirty="0">
                        <a:effectLst/>
                      </a:endParaRPr>
                    </a:p>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Health Schemes (e.g. Screening, DNA and/or breed-specific schemes)</a:t>
                      </a:r>
                      <a:endParaRPr lang="en-US" sz="1100" dirty="0">
                        <a:effectLst/>
                      </a:endParaRPr>
                    </a:p>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Genetics of known health issues</a:t>
                      </a:r>
                      <a:endParaRPr lang="en-US" sz="1100" dirty="0">
                        <a:effectLst/>
                      </a:endParaRPr>
                    </a:p>
                    <a:p>
                      <a:pPr marL="182880" marR="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Working (and other) tests</a:t>
                      </a:r>
                      <a:endParaRPr lang="en-US" sz="1100" dirty="0">
                        <a:effectLst/>
                      </a:endParaRPr>
                    </a:p>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KC Registration trends</a:t>
                      </a:r>
                      <a:endParaRPr lang="en-US" sz="1100" dirty="0">
                        <a:effectLst/>
                      </a:endParaRPr>
                    </a:p>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Genetics of coats and colours</a:t>
                      </a:r>
                      <a:endParaRPr lang="en-US" sz="1100" dirty="0">
                        <a:effectLst/>
                      </a:endParaRPr>
                    </a:p>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References to research studies/papers</a:t>
                      </a:r>
                      <a:endParaRPr lang="en-US"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tc>
              </a:tr>
            </a:tbl>
          </a:graphicData>
        </a:graphic>
      </p:graphicFrame>
    </p:spTree>
    <p:extLst>
      <p:ext uri="{BB962C8B-B14F-4D97-AF65-F5344CB8AC3E}">
        <p14:creationId xmlns:p14="http://schemas.microsoft.com/office/powerpoint/2010/main" val="1315210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13394631"/>
              </p:ext>
            </p:extLst>
          </p:nvPr>
        </p:nvGraphicFramePr>
        <p:xfrm>
          <a:off x="623392" y="836712"/>
          <a:ext cx="10963921" cy="5326057"/>
        </p:xfrm>
        <a:graphic>
          <a:graphicData uri="http://schemas.openxmlformats.org/drawingml/2006/table">
            <a:tbl>
              <a:tblPr firstRow="1" bandRow="1"/>
              <a:tblGrid>
                <a:gridCol w="2308195"/>
                <a:gridCol w="3666478"/>
                <a:gridCol w="1100831"/>
                <a:gridCol w="3888417"/>
              </a:tblGrid>
              <a:tr h="360039">
                <a:tc>
                  <a:txBody>
                    <a:bodyPr/>
                    <a:lstStyle>
                      <a:lvl1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9pPr>
                    </a:lstStyle>
                    <a:p>
                      <a:pPr marL="0" marR="0" indent="53975">
                        <a:lnSpc>
                          <a:spcPct val="107000"/>
                        </a:lnSpc>
                        <a:spcBef>
                          <a:spcPts val="0"/>
                        </a:spcBef>
                        <a:spcAft>
                          <a:spcPts val="800"/>
                        </a:spcAft>
                      </a:pPr>
                      <a:r>
                        <a:rPr lang="en-GB" sz="1100" dirty="0">
                          <a:effectLst/>
                        </a:rPr>
                        <a:t>Introduction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noFill/>
                  </a:tcPr>
                </a:tc>
                <a:tc gridSpan="3">
                  <a:txBody>
                    <a:bodyPr/>
                    <a:lstStyle>
                      <a:lvl1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9pPr>
                    </a:lstStyle>
                    <a:p>
                      <a:pPr marL="182880" marR="0" lvl="0" indent="-182880">
                        <a:lnSpc>
                          <a:spcPct val="107000"/>
                        </a:lnSpc>
                        <a:spcBef>
                          <a:spcPts val="0"/>
                        </a:spcBef>
                        <a:spcAft>
                          <a:spcPts val="800"/>
                        </a:spcAft>
                        <a:buFont typeface="Wingdings" panose="05000000000000000000" pitchFamily="2" charset="2"/>
                        <a:buChar char="§"/>
                        <a:tabLst>
                          <a:tab pos="457200" algn="l"/>
                        </a:tabLst>
                      </a:pPr>
                      <a:r>
                        <a:rPr lang="en-GB" sz="1100" dirty="0">
                          <a:effectLst/>
                        </a:rPr>
                        <a:t>Summarise the purpose of the Breed-specific Breeding Strategy, how it was created and how it should be used.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r>
              <a:tr h="370840">
                <a:tc>
                  <a:txBody>
                    <a:bodyPr/>
                    <a:lstStyle>
                      <a:lvl1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9pPr>
                    </a:lstStyle>
                    <a:p>
                      <a:pPr marL="0" marR="0" indent="53975">
                        <a:lnSpc>
                          <a:spcPct val="107000"/>
                        </a:lnSpc>
                        <a:spcBef>
                          <a:spcPts val="0"/>
                        </a:spcBef>
                        <a:spcAft>
                          <a:spcPts val="800"/>
                        </a:spcAft>
                      </a:pPr>
                      <a:r>
                        <a:rPr lang="en-GB" sz="1100" dirty="0">
                          <a:effectLst/>
                        </a:rPr>
                        <a:t>History of the Breed</a:t>
                      </a:r>
                      <a:endParaRPr lang="en-US" sz="1100" dirty="0">
                        <a:effectLst/>
                      </a:endParaRPr>
                    </a:p>
                    <a:p>
                      <a:pPr marL="0" marR="1903730">
                        <a:lnSpc>
                          <a:spcPct val="107000"/>
                        </a:lnSpc>
                        <a:spcBef>
                          <a:spcPts val="0"/>
                        </a:spcBef>
                        <a:spcAft>
                          <a:spcPts val="800"/>
                        </a:spcAft>
                      </a:pPr>
                      <a:r>
                        <a:rPr lang="en-GB" sz="11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gridSpan="3">
                  <a:txBody>
                    <a:bodyPr/>
                    <a:lstStyle>
                      <a:lvl1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9pPr>
                    </a:lstStyle>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Describe its origin and function. Explain how this compares with its current ownership and function.</a:t>
                      </a:r>
                      <a:endParaRPr lang="en-US" sz="1100" dirty="0">
                        <a:effectLst/>
                      </a:endParaRPr>
                    </a:p>
                    <a:p>
                      <a:pPr marL="182880" marR="190373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Explain how its appearance relates to its function.</a:t>
                      </a:r>
                      <a:endParaRPr lang="en-US" sz="1100" dirty="0">
                        <a:effectLst/>
                      </a:endParaRPr>
                    </a:p>
                    <a:p>
                      <a:pPr marL="182880" marR="190373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Describe its temperament and behavioural characteristics.</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Summarise the registration statistics and trends for the past 10 years.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lnL w="12700" cmpd="sng">
                      <a:solidFill>
                        <a:srgbClr val="ED7D31"/>
                      </a:solidFill>
                    </a:lnL>
                    <a:lnR w="12700" cmpd="sng">
                      <a:solidFill>
                        <a:srgbClr val="ED7D31"/>
                      </a:solidFill>
                    </a:lnR>
                    <a:lnT w="254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hMerge="1">
                  <a:txBody>
                    <a:bodyPr/>
                    <a:lstStyle/>
                    <a:p>
                      <a:endParaRPr lang="en-US"/>
                    </a:p>
                  </a:txBody>
                  <a:tcPr/>
                </a:tc>
                <a:tc hMerge="1">
                  <a:txBody>
                    <a:bodyPr/>
                    <a:lstStyle/>
                    <a:p>
                      <a:endParaRPr lang="en-US"/>
                    </a:p>
                  </a:txBody>
                  <a:tcPr/>
                </a:tc>
              </a:tr>
              <a:tr h="370840">
                <a:tc>
                  <a:txBody>
                    <a:bodyPr/>
                    <a:lstStyle>
                      <a:lvl1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9pPr>
                    </a:lstStyle>
                    <a:p>
                      <a:pPr marL="0" marR="0" indent="53975">
                        <a:lnSpc>
                          <a:spcPct val="107000"/>
                        </a:lnSpc>
                        <a:spcBef>
                          <a:spcPts val="0"/>
                        </a:spcBef>
                        <a:spcAft>
                          <a:spcPts val="800"/>
                        </a:spcAft>
                      </a:pPr>
                      <a:r>
                        <a:rPr lang="en-GB" sz="1100" dirty="0">
                          <a:effectLst/>
                        </a:rPr>
                        <a:t>Current status of the breed</a:t>
                      </a:r>
                      <a:endParaRPr lang="en-US" sz="1100" dirty="0">
                        <a:effectLst/>
                      </a:endParaRPr>
                    </a:p>
                    <a:p>
                      <a:pPr marL="0" marR="1903730">
                        <a:lnSpc>
                          <a:spcPct val="107000"/>
                        </a:lnSpc>
                        <a:spcBef>
                          <a:spcPts val="0"/>
                        </a:spcBef>
                        <a:spcAft>
                          <a:spcPts val="800"/>
                        </a:spcAft>
                      </a:pPr>
                      <a:r>
                        <a:rPr lang="en-GB" sz="11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9pPr>
                    </a:lstStyle>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Explain any concerns related to the conformation of the breed and how these affect its health or fitness for purpose.</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Summarise data from published research and health surveys to identify the most significant diseases that affect the breed (e.g. morbidity, mortality, longevity, prevalence, severity).</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Explain any concerns related to the temperament or working ability of the breed. </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Summarise data related to genetic diversity of the breed (e.g. COI, EPS, litter size).</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List available screening programmes and/or DNA tests and the evidence for their value in improving the breed.</a:t>
                      </a:r>
                      <a:endParaRPr lang="en-US" sz="1100" dirty="0">
                        <a:effectLst/>
                      </a:endParaRPr>
                    </a:p>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Summarise any current research programmes that are underway and their purpose and timescales.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9pPr>
                    </a:lstStyle>
                    <a:p>
                      <a:pPr marL="115888" marR="0" indent="0">
                        <a:lnSpc>
                          <a:spcPct val="107000"/>
                        </a:lnSpc>
                        <a:spcBef>
                          <a:spcPts val="0"/>
                        </a:spcBef>
                        <a:spcAft>
                          <a:spcPts val="800"/>
                        </a:spcAft>
                      </a:pPr>
                      <a:r>
                        <a:rPr lang="en-GB" sz="1100" dirty="0">
                          <a:effectLst/>
                        </a:rPr>
                        <a:t>Objectives and Plans</a:t>
                      </a:r>
                      <a:endParaRPr lang="en-US" sz="1100" dirty="0">
                        <a:effectLst/>
                      </a:endParaRPr>
                    </a:p>
                    <a:p>
                      <a:pPr marL="182563" marR="0" indent="-128588">
                        <a:lnSpc>
                          <a:spcPct val="107000"/>
                        </a:lnSpc>
                        <a:spcBef>
                          <a:spcPts val="0"/>
                        </a:spcBef>
                        <a:spcAft>
                          <a:spcPts val="800"/>
                        </a:spcAft>
                      </a:pPr>
                      <a:r>
                        <a:rPr lang="en-GB" sz="11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9pPr>
                    </a:lstStyle>
                    <a:p>
                      <a:pPr marL="182563" marR="0" lvl="0" indent="-128588">
                        <a:lnSpc>
                          <a:spcPct val="107000"/>
                        </a:lnSpc>
                        <a:spcBef>
                          <a:spcPts val="0"/>
                        </a:spcBef>
                        <a:spcAft>
                          <a:spcPts val="800"/>
                        </a:spcAft>
                        <a:buFont typeface="Arial" panose="020B0604020202020204" pitchFamily="34" charset="0"/>
                        <a:buChar char="•"/>
                        <a:tabLst>
                          <a:tab pos="457200" algn="l"/>
                        </a:tabLst>
                      </a:pPr>
                      <a:r>
                        <a:rPr lang="en-GB" sz="1100" dirty="0">
                          <a:effectLst/>
                        </a:rPr>
                        <a:t>List the specific objectives for addressing any concerns described in the “Current Status” section.</a:t>
                      </a:r>
                      <a:endParaRPr lang="en-US" sz="1100" dirty="0">
                        <a:effectLst/>
                      </a:endParaRPr>
                    </a:p>
                    <a:p>
                      <a:pPr marL="182563" marR="0" lvl="0" indent="-128588">
                        <a:lnSpc>
                          <a:spcPct val="107000"/>
                        </a:lnSpc>
                        <a:spcBef>
                          <a:spcPts val="0"/>
                        </a:spcBef>
                        <a:spcAft>
                          <a:spcPts val="800"/>
                        </a:spcAft>
                        <a:buFont typeface="Arial" panose="020B0604020202020204" pitchFamily="34" charset="0"/>
                        <a:buChar char="•"/>
                        <a:tabLst>
                          <a:tab pos="457200" algn="l"/>
                        </a:tabLst>
                      </a:pPr>
                      <a:r>
                        <a:rPr lang="en-GB" sz="1100" dirty="0">
                          <a:effectLst/>
                        </a:rPr>
                        <a:t>Explain any priorities and the criteria used to define these.</a:t>
                      </a:r>
                      <a:endParaRPr lang="en-US" sz="1100" dirty="0">
                        <a:effectLst/>
                      </a:endParaRPr>
                    </a:p>
                    <a:p>
                      <a:pPr marL="182563" marR="0" lvl="0" indent="-128588">
                        <a:lnSpc>
                          <a:spcPct val="107000"/>
                        </a:lnSpc>
                        <a:spcBef>
                          <a:spcPts val="0"/>
                        </a:spcBef>
                        <a:spcAft>
                          <a:spcPts val="800"/>
                        </a:spcAft>
                        <a:buFont typeface="Arial" panose="020B0604020202020204" pitchFamily="34" charset="0"/>
                        <a:buChar char="•"/>
                        <a:tabLst>
                          <a:tab pos="457200" algn="l"/>
                        </a:tabLst>
                      </a:pPr>
                      <a:r>
                        <a:rPr lang="en-GB" sz="1100" dirty="0">
                          <a:effectLst/>
                        </a:rPr>
                        <a:t>Explain the plans that are in place to achieve the objectives. This should include who is responsible for implementing the plans and any funding required to enable this.</a:t>
                      </a:r>
                      <a:endParaRPr lang="en-US" sz="1100" dirty="0">
                        <a:effectLst/>
                      </a:endParaRPr>
                    </a:p>
                    <a:p>
                      <a:pPr marL="182563" marR="0" lvl="0" indent="-128588">
                        <a:lnSpc>
                          <a:spcPct val="107000"/>
                        </a:lnSpc>
                        <a:spcBef>
                          <a:spcPts val="0"/>
                        </a:spcBef>
                        <a:spcAft>
                          <a:spcPts val="800"/>
                        </a:spcAft>
                        <a:buFont typeface="Arial" panose="020B0604020202020204" pitchFamily="34" charset="0"/>
                        <a:buChar char="•"/>
                        <a:tabLst>
                          <a:tab pos="457200" algn="l"/>
                        </a:tabLst>
                      </a:pPr>
                      <a:r>
                        <a:rPr lang="en-GB" sz="1100" dirty="0">
                          <a:effectLst/>
                        </a:rPr>
                        <a:t>Explain when and how progress towards the objectives will be reviewed, assessed and updated.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r>
              <a:tr h="370840">
                <a:tc>
                  <a:txBody>
                    <a:bodyPr/>
                    <a:lstStyle>
                      <a:lvl1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9pPr>
                    </a:lstStyle>
                    <a:p>
                      <a:pPr marL="0" marR="0" indent="53975">
                        <a:lnSpc>
                          <a:spcPct val="107000"/>
                        </a:lnSpc>
                        <a:spcBef>
                          <a:spcPts val="0"/>
                        </a:spcBef>
                        <a:spcAft>
                          <a:spcPts val="800"/>
                        </a:spcAft>
                        <a:tabLst>
                          <a:tab pos="450215" algn="l"/>
                        </a:tabLst>
                      </a:pPr>
                      <a:r>
                        <a:rPr lang="en-GB" sz="1100" dirty="0">
                          <a:effectLst/>
                        </a:rPr>
                        <a:t>Breeding Recommendations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gridSpan="3">
                  <a:txBody>
                    <a:bodyPr/>
                    <a:lstStyle>
                      <a:lvl1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9pPr>
                    </a:lstStyle>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Summarise the recommendations for anyone breeding puppies.  This might include details of screening programmes, DNA tests, advice on Coefficients of Inbreeding, use of EBVs, limits on numbers of litters etc.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solidFill>
                      <a:srgbClr val="ED7D31">
                        <a:alpha val="20000"/>
                      </a:srgbClr>
                    </a:solidFill>
                  </a:tcPr>
                </a:tc>
                <a:tc hMerge="1">
                  <a:txBody>
                    <a:bodyPr/>
                    <a:lstStyle/>
                    <a:p>
                      <a:endParaRPr lang="en-US"/>
                    </a:p>
                  </a:txBody>
                  <a:tcPr/>
                </a:tc>
                <a:tc hMerge="1">
                  <a:txBody>
                    <a:bodyPr/>
                    <a:lstStyle/>
                    <a:p>
                      <a:endParaRPr lang="en-US"/>
                    </a:p>
                  </a:txBody>
                  <a:tcPr/>
                </a:tc>
              </a:tr>
              <a:tr h="370840">
                <a:tc>
                  <a:txBody>
                    <a:bodyPr/>
                    <a:lstStyle>
                      <a:lvl1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9pPr>
                    </a:lstStyle>
                    <a:p>
                      <a:pPr marL="0" marR="264160" indent="53975">
                        <a:lnSpc>
                          <a:spcPct val="107000"/>
                        </a:lnSpc>
                        <a:spcBef>
                          <a:spcPts val="0"/>
                        </a:spcBef>
                        <a:spcAft>
                          <a:spcPts val="800"/>
                        </a:spcAft>
                      </a:pPr>
                      <a:r>
                        <a:rPr lang="en-GB" sz="1100" dirty="0">
                          <a:effectLst/>
                        </a:rPr>
                        <a:t>Breed-specific Judging Guidance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gridSpan="3">
                  <a:txBody>
                    <a:bodyPr/>
                    <a:lstStyle>
                      <a:lvl1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0" i="0" u="none" strike="noStrike" cap="none">
                          <a:solidFill>
                            <a:schemeClr val="tx1"/>
                          </a:solidFill>
                          <a:latin typeface="Calibri" panose="020F0502020204030204"/>
                          <a:sym typeface="Arial"/>
                        </a:defRPr>
                      </a:lvl9pPr>
                    </a:lstStyle>
                    <a:p>
                      <a:pPr marL="182880" marR="0" lvl="0" indent="-182880">
                        <a:lnSpc>
                          <a:spcPct val="107000"/>
                        </a:lnSpc>
                        <a:spcBef>
                          <a:spcPts val="0"/>
                        </a:spcBef>
                        <a:spcAft>
                          <a:spcPts val="800"/>
                        </a:spcAft>
                        <a:buFont typeface="Arial" panose="020B0604020202020204" pitchFamily="34" charset="0"/>
                        <a:buChar char="•"/>
                        <a:tabLst>
                          <a:tab pos="457200" algn="l"/>
                        </a:tabLst>
                      </a:pPr>
                      <a:r>
                        <a:rPr lang="en-GB" sz="1100" dirty="0">
                          <a:effectLst/>
                        </a:rPr>
                        <a:t>Explain the aspects of the breed that judges are expected to take account of at conformation shows, working trials (or other events), together with actions they are expected to take to protect the health of the breed.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lnL w="12700" cmpd="sng">
                      <a:solidFill>
                        <a:srgbClr val="ED7D31"/>
                      </a:solidFill>
                    </a:lnL>
                    <a:lnR w="12700" cmpd="sng">
                      <a:solidFill>
                        <a:srgbClr val="ED7D31"/>
                      </a:solidFill>
                    </a:lnR>
                    <a:lnT w="12700" cmpd="sng">
                      <a:solidFill>
                        <a:srgbClr val="ED7D31"/>
                      </a:solidFill>
                    </a:lnT>
                    <a:lnB w="12700" cmpd="sng">
                      <a:solidFill>
                        <a:srgbClr val="ED7D31"/>
                      </a:solid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r>
            </a:tbl>
          </a:graphicData>
        </a:graphic>
      </p:graphicFrame>
      <p:sp>
        <p:nvSpPr>
          <p:cNvPr id="3" name="TextBox 2"/>
          <p:cNvSpPr txBox="1"/>
          <p:nvPr/>
        </p:nvSpPr>
        <p:spPr>
          <a:xfrm>
            <a:off x="532568" y="260648"/>
            <a:ext cx="10335380" cy="369332"/>
          </a:xfrm>
          <a:prstGeom prst="rect">
            <a:avLst/>
          </a:prstGeom>
          <a:noFill/>
        </p:spPr>
        <p:txBody>
          <a:bodyPr wrap="square" rtlCol="0">
            <a:spAutoFit/>
          </a:bodyPr>
          <a:lstStyle/>
          <a:p>
            <a:r>
              <a:rPr lang="en-GB" sz="1800" b="1" dirty="0">
                <a:solidFill>
                  <a:srgbClr val="FF0000"/>
                </a:solidFill>
              </a:rPr>
              <a:t>Generic Breed-specific Breed Strategy Template </a:t>
            </a:r>
            <a:r>
              <a:rPr lang="en-GB" sz="1800" b="1" dirty="0" smtClean="0">
                <a:solidFill>
                  <a:srgbClr val="FF0000"/>
                </a:solidFill>
              </a:rPr>
              <a:t>(2)</a:t>
            </a:r>
            <a:endParaRPr lang="en-GB" sz="1800" b="1" dirty="0">
              <a:solidFill>
                <a:srgbClr val="FF0000"/>
              </a:solidFill>
            </a:endParaRPr>
          </a:p>
        </p:txBody>
      </p:sp>
    </p:spTree>
    <p:extLst>
      <p:ext uri="{BB962C8B-B14F-4D97-AF65-F5344CB8AC3E}">
        <p14:creationId xmlns:p14="http://schemas.microsoft.com/office/powerpoint/2010/main" val="29478531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73836727"/>
              </p:ext>
            </p:extLst>
          </p:nvPr>
        </p:nvGraphicFramePr>
        <p:xfrm>
          <a:off x="623392" y="476672"/>
          <a:ext cx="10963921" cy="2272683"/>
        </p:xfrm>
        <a:graphic>
          <a:graphicData uri="http://schemas.openxmlformats.org/drawingml/2006/table">
            <a:tbl>
              <a:tblPr firstRow="1" bandRow="1"/>
              <a:tblGrid>
                <a:gridCol w="2308195"/>
                <a:gridCol w="3666478"/>
                <a:gridCol w="1100831"/>
                <a:gridCol w="3888417"/>
              </a:tblGrid>
              <a:tr h="2272683">
                <a:tc>
                  <a:txBody>
                    <a:bodyPr/>
                    <a:lstStyle>
                      <a:lvl1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9pPr>
                    </a:lstStyle>
                    <a:p>
                      <a:pPr marL="0" marR="264160" indent="53975">
                        <a:lnSpc>
                          <a:spcPct val="107000"/>
                        </a:lnSpc>
                        <a:spcBef>
                          <a:spcPts val="0"/>
                        </a:spcBef>
                        <a:spcAft>
                          <a:spcPts val="800"/>
                        </a:spcAft>
                      </a:pPr>
                      <a:r>
                        <a:rPr lang="en-GB" sz="1100" dirty="0">
                          <a:effectLst/>
                        </a:rPr>
                        <a:t>Possible Appendices:</a:t>
                      </a:r>
                      <a:endParaRPr lang="en-US" sz="1100" dirty="0">
                        <a:effectLst/>
                      </a:endParaRPr>
                    </a:p>
                    <a:p>
                      <a:pPr marL="0" marR="1903730">
                        <a:lnSpc>
                          <a:spcPct val="107000"/>
                        </a:lnSpc>
                        <a:spcBef>
                          <a:spcPts val="0"/>
                        </a:spcBef>
                        <a:spcAft>
                          <a:spcPts val="800"/>
                        </a:spcAft>
                      </a:pPr>
                      <a:r>
                        <a:rPr lang="en-GB" sz="11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solidFill>
                      <a:srgbClr val="ED7D31">
                        <a:lumMod val="20000"/>
                        <a:lumOff val="80000"/>
                      </a:srgbClr>
                    </a:solidFill>
                  </a:tcPr>
                </a:tc>
                <a:tc gridSpan="3">
                  <a:txBody>
                    <a:bodyPr/>
                    <a:lstStyle>
                      <a:lvl1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1pPr>
                      <a:lvl2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2pPr>
                      <a:lvl3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3pPr>
                      <a:lvl4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4pPr>
                      <a:lvl5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5pPr>
                      <a:lvl6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6pPr>
                      <a:lvl7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7pPr>
                      <a:lvl8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8pPr>
                      <a:lvl9pPr marR="0" algn="l" rtl="0">
                        <a:lnSpc>
                          <a:spcPct val="100000"/>
                        </a:lnSpc>
                        <a:spcBef>
                          <a:spcPts val="0"/>
                        </a:spcBef>
                        <a:spcAft>
                          <a:spcPts val="0"/>
                        </a:spcAft>
                        <a:buNone/>
                        <a:defRPr sz="1400" b="1" i="0" u="none" strike="noStrike" cap="none">
                          <a:solidFill>
                            <a:schemeClr val="tx1"/>
                          </a:solidFill>
                          <a:latin typeface="Calibri" panose="020F0502020204030204"/>
                          <a:sym typeface="Arial"/>
                        </a:defRPr>
                      </a:lvl9pPr>
                    </a:lstStyle>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Breed Standard (this may include an illustrated version)</a:t>
                      </a:r>
                      <a:endParaRPr lang="en-US" sz="1100" dirty="0">
                        <a:effectLst/>
                      </a:endParaRPr>
                    </a:p>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Breed Club Code of Ethics</a:t>
                      </a:r>
                      <a:endParaRPr lang="en-US" sz="1100" dirty="0">
                        <a:effectLst/>
                      </a:endParaRPr>
                    </a:p>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Health Schemes (e.g. Screening, DNA and/or breed-specific schemes)</a:t>
                      </a:r>
                      <a:endParaRPr lang="en-US" sz="1100" dirty="0">
                        <a:effectLst/>
                      </a:endParaRPr>
                    </a:p>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Genetics of known health issues</a:t>
                      </a:r>
                      <a:endParaRPr lang="en-US" sz="1100" dirty="0">
                        <a:effectLst/>
                      </a:endParaRPr>
                    </a:p>
                    <a:p>
                      <a:pPr marL="182880" marR="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Working (and other) tests</a:t>
                      </a:r>
                      <a:endParaRPr lang="en-US" sz="1100" dirty="0">
                        <a:effectLst/>
                      </a:endParaRPr>
                    </a:p>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KC Registration trends</a:t>
                      </a:r>
                      <a:endParaRPr lang="en-US" sz="1100" dirty="0">
                        <a:effectLst/>
                      </a:endParaRPr>
                    </a:p>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Genetics of coats and colours</a:t>
                      </a:r>
                      <a:endParaRPr lang="en-US" sz="1100" dirty="0">
                        <a:effectLst/>
                      </a:endParaRPr>
                    </a:p>
                    <a:p>
                      <a:pPr marL="182880" marR="1903730" lvl="0" indent="-182880">
                        <a:lnSpc>
                          <a:spcPct val="107000"/>
                        </a:lnSpc>
                        <a:spcBef>
                          <a:spcPts val="0"/>
                        </a:spcBef>
                        <a:spcAft>
                          <a:spcPts val="800"/>
                        </a:spcAft>
                        <a:buFont typeface="Symbol" panose="05050102010706020507" pitchFamily="18" charset="2"/>
                        <a:buChar char=""/>
                        <a:tabLst>
                          <a:tab pos="457200" algn="l"/>
                        </a:tabLst>
                      </a:pPr>
                      <a:r>
                        <a:rPr lang="en-GB" sz="1100" dirty="0">
                          <a:effectLst/>
                        </a:rPr>
                        <a:t>References to research studies/papers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9525" marB="0">
                    <a:lnL w="12700" cmpd="sng">
                      <a:solidFill>
                        <a:srgbClr val="ED7D31"/>
                      </a:solidFill>
                    </a:lnL>
                    <a:lnR w="12700" cmpd="sng">
                      <a:solidFill>
                        <a:srgbClr val="ED7D31"/>
                      </a:solidFill>
                    </a:lnR>
                    <a:lnT w="12700" cmpd="sng">
                      <a:solidFill>
                        <a:srgbClr val="ED7D31"/>
                      </a:solidFill>
                    </a:lnT>
                    <a:lnB w="25400" cmpd="sng">
                      <a:solidFill>
                        <a:srgbClr val="ED7D31"/>
                      </a:solidFill>
                    </a:lnB>
                    <a:lnTlToBr w="12700" cmpd="sng">
                      <a:noFill/>
                      <a:prstDash val="solid"/>
                    </a:lnTlToBr>
                    <a:lnBlToTr w="12700" cmpd="sng">
                      <a:noFill/>
                      <a:prstDash val="solid"/>
                    </a:lnBlToTr>
                    <a:solidFill>
                      <a:srgbClr val="ED7D31">
                        <a:lumMod val="20000"/>
                        <a:lumOff val="80000"/>
                      </a:srgbClr>
                    </a:solidFill>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8991385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DD08EE-348D-45E6-AEA0-26F3C7C65B42}"/>
              </a:ext>
            </a:extLst>
          </p:cNvPr>
          <p:cNvSpPr>
            <a:spLocks noGrp="1"/>
          </p:cNvSpPr>
          <p:nvPr>
            <p:ph type="ctrTitle"/>
          </p:nvPr>
        </p:nvSpPr>
        <p:spPr/>
        <p:txBody>
          <a:bodyPr/>
          <a:lstStyle/>
          <a:p>
            <a:r>
              <a:rPr lang="en-GB" dirty="0"/>
              <a:t>Objectives and actions</a:t>
            </a:r>
          </a:p>
        </p:txBody>
      </p:sp>
      <p:sp>
        <p:nvSpPr>
          <p:cNvPr id="3" name="Subtitle 2">
            <a:extLst>
              <a:ext uri="{FF2B5EF4-FFF2-40B4-BE49-F238E27FC236}">
                <a16:creationId xmlns:a16="http://schemas.microsoft.com/office/drawing/2014/main" xmlns="" id="{300BABE1-007C-467A-B1F2-6CDD2711D8E2}"/>
              </a:ext>
            </a:extLst>
          </p:cNvPr>
          <p:cNvSpPr>
            <a:spLocks noGrp="1"/>
          </p:cNvSpPr>
          <p:nvPr>
            <p:ph type="subTitle" idx="1"/>
          </p:nvPr>
        </p:nvSpPr>
        <p:spPr/>
        <p:txBody>
          <a:bodyPr/>
          <a:lstStyle/>
          <a:p>
            <a:r>
              <a:rPr lang="en-GB" dirty="0"/>
              <a:t>Examples</a:t>
            </a:r>
          </a:p>
        </p:txBody>
      </p:sp>
    </p:spTree>
    <p:extLst>
      <p:ext uri="{BB962C8B-B14F-4D97-AF65-F5344CB8AC3E}">
        <p14:creationId xmlns:p14="http://schemas.microsoft.com/office/powerpoint/2010/main" val="3186825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prstGeom prst="rect">
            <a:avLst/>
          </a:prstGeom>
        </p:spPr>
        <p:txBody>
          <a:bodyPr lIns="91425" tIns="91425" rIns="91425" bIns="91425" anchor="b" anchorCtr="0">
            <a:noAutofit/>
          </a:bodyPr>
          <a:lstStyle/>
          <a:p>
            <a:r>
              <a:rPr lang="en-GB" dirty="0"/>
              <a:t>Purpose of this document</a:t>
            </a:r>
          </a:p>
        </p:txBody>
      </p:sp>
      <p:sp>
        <p:nvSpPr>
          <p:cNvPr id="2" name="Text Placeholder 1"/>
          <p:cNvSpPr>
            <a:spLocks noGrp="1"/>
          </p:cNvSpPr>
          <p:nvPr>
            <p:ph type="body" idx="1"/>
          </p:nvPr>
        </p:nvSpPr>
        <p:spPr/>
        <p:txBody>
          <a:bodyPr/>
          <a:lstStyle/>
          <a:p>
            <a:pPr marL="363538" indent="-363538">
              <a:tabLst>
                <a:tab pos="363538" algn="l"/>
              </a:tabLst>
            </a:pPr>
            <a:r>
              <a:rPr lang="en-GB" dirty="0"/>
              <a:t>To propose a set of definitions and terminology that can be used for developing frameworks for breed improvement</a:t>
            </a:r>
          </a:p>
          <a:p>
            <a:pPr marL="363538" indent="-363538">
              <a:tabLst>
                <a:tab pos="363538" algn="l"/>
              </a:tabLst>
            </a:pPr>
            <a:r>
              <a:rPr lang="en-GB" dirty="0"/>
              <a:t>To summarise the currently available frameworks that breeds can use to plan for improvement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170E7E-C616-4C6A-8769-14DB1F212086}"/>
              </a:ext>
            </a:extLst>
          </p:cNvPr>
          <p:cNvSpPr>
            <a:spLocks noGrp="1"/>
          </p:cNvSpPr>
          <p:nvPr>
            <p:ph type="title"/>
          </p:nvPr>
        </p:nvSpPr>
        <p:spPr/>
        <p:txBody>
          <a:bodyPr/>
          <a:lstStyle/>
          <a:p>
            <a:r>
              <a:rPr lang="en-GB" dirty="0"/>
              <a:t>The language of breed improvement</a:t>
            </a:r>
          </a:p>
        </p:txBody>
      </p:sp>
      <p:graphicFrame>
        <p:nvGraphicFramePr>
          <p:cNvPr id="7" name="Diagram 6">
            <a:extLst>
              <a:ext uri="{FF2B5EF4-FFF2-40B4-BE49-F238E27FC236}">
                <a16:creationId xmlns:a16="http://schemas.microsoft.com/office/drawing/2014/main" xmlns="" id="{6C22EF2F-8EA7-4F79-AAFD-18FDCCD92F69}"/>
              </a:ext>
            </a:extLst>
          </p:cNvPr>
          <p:cNvGraphicFramePr/>
          <p:nvPr>
            <p:extLst>
              <p:ext uri="{D42A27DB-BD31-4B8C-83A1-F6EECF244321}">
                <p14:modId xmlns:p14="http://schemas.microsoft.com/office/powerpoint/2010/main" val="4022349280"/>
              </p:ext>
            </p:extLst>
          </p:nvPr>
        </p:nvGraphicFramePr>
        <p:xfrm>
          <a:off x="1559496" y="2636912"/>
          <a:ext cx="3919983" cy="35734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xmlns="" id="{88F50BC4-26B1-4FEC-AF92-3F80D6D60C94}"/>
              </a:ext>
            </a:extLst>
          </p:cNvPr>
          <p:cNvSpPr txBox="1"/>
          <p:nvPr/>
        </p:nvSpPr>
        <p:spPr>
          <a:xfrm>
            <a:off x="842589" y="3084798"/>
            <a:ext cx="702436" cy="2677656"/>
          </a:xfrm>
          <a:prstGeom prst="rect">
            <a:avLst/>
          </a:prstGeom>
          <a:noFill/>
        </p:spPr>
        <p:txBody>
          <a:bodyPr wrap="none" rtlCol="0">
            <a:spAutoFit/>
          </a:bodyPr>
          <a:lstStyle/>
          <a:p>
            <a:pPr algn="ctr"/>
            <a:r>
              <a:rPr lang="en-GB" dirty="0"/>
              <a:t>Why?</a:t>
            </a:r>
          </a:p>
          <a:p>
            <a:pPr algn="ctr"/>
            <a:endParaRPr lang="en-GB" dirty="0"/>
          </a:p>
          <a:p>
            <a:pPr algn="ctr"/>
            <a:endParaRPr lang="en-GB" dirty="0"/>
          </a:p>
          <a:p>
            <a:pPr algn="ctr"/>
            <a:endParaRPr lang="en-GB" dirty="0"/>
          </a:p>
          <a:p>
            <a:pPr algn="ctr"/>
            <a:endParaRPr lang="en-GB" dirty="0"/>
          </a:p>
          <a:p>
            <a:pPr algn="ctr"/>
            <a:endParaRPr lang="en-GB" dirty="0"/>
          </a:p>
          <a:p>
            <a:pPr algn="ctr"/>
            <a:r>
              <a:rPr lang="en-GB" dirty="0"/>
              <a:t>How?</a:t>
            </a:r>
          </a:p>
          <a:p>
            <a:pPr algn="ctr"/>
            <a:endParaRPr lang="en-GB" dirty="0"/>
          </a:p>
          <a:p>
            <a:pPr algn="ctr"/>
            <a:endParaRPr lang="en-GB" dirty="0"/>
          </a:p>
          <a:p>
            <a:pPr algn="ctr"/>
            <a:endParaRPr lang="en-GB" dirty="0"/>
          </a:p>
          <a:p>
            <a:pPr algn="ctr"/>
            <a:endParaRPr lang="en-GB" dirty="0"/>
          </a:p>
          <a:p>
            <a:pPr algn="ctr"/>
            <a:r>
              <a:rPr lang="en-GB" dirty="0"/>
              <a:t>What?</a:t>
            </a:r>
          </a:p>
        </p:txBody>
      </p:sp>
      <p:pic>
        <p:nvPicPr>
          <p:cNvPr id="10" name="Graphic 9" descr="Bullseye">
            <a:extLst>
              <a:ext uri="{FF2B5EF4-FFF2-40B4-BE49-F238E27FC236}">
                <a16:creationId xmlns:a16="http://schemas.microsoft.com/office/drawing/2014/main" xmlns="" id="{02AD6D9A-0D9A-45A2-B202-987C1B67F8D7}"/>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634822" y="2780928"/>
            <a:ext cx="914400" cy="914400"/>
          </a:xfrm>
          <a:prstGeom prst="rect">
            <a:avLst/>
          </a:prstGeom>
        </p:spPr>
      </p:pic>
      <p:pic>
        <p:nvPicPr>
          <p:cNvPr id="12" name="Graphic 11" descr="Rocket">
            <a:extLst>
              <a:ext uri="{FF2B5EF4-FFF2-40B4-BE49-F238E27FC236}">
                <a16:creationId xmlns:a16="http://schemas.microsoft.com/office/drawing/2014/main" xmlns="" id="{1B6B20AD-1929-4516-94FB-17B99F0515ED}"/>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1634822" y="3947880"/>
            <a:ext cx="914400" cy="914400"/>
          </a:xfrm>
          <a:prstGeom prst="rect">
            <a:avLst/>
          </a:prstGeom>
        </p:spPr>
      </p:pic>
      <p:pic>
        <p:nvPicPr>
          <p:cNvPr id="14" name="Graphic 13" descr="Checklist">
            <a:extLst>
              <a:ext uri="{FF2B5EF4-FFF2-40B4-BE49-F238E27FC236}">
                <a16:creationId xmlns:a16="http://schemas.microsoft.com/office/drawing/2014/main" xmlns="" id="{1304CFB3-4683-4654-8D07-ED2CC5D324A8}"/>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1634822" y="5114832"/>
            <a:ext cx="914400" cy="914400"/>
          </a:xfrm>
          <a:prstGeom prst="rect">
            <a:avLst/>
          </a:prstGeom>
        </p:spPr>
      </p:pic>
      <p:graphicFrame>
        <p:nvGraphicFramePr>
          <p:cNvPr id="15" name="Table 14">
            <a:extLst>
              <a:ext uri="{FF2B5EF4-FFF2-40B4-BE49-F238E27FC236}">
                <a16:creationId xmlns:a16="http://schemas.microsoft.com/office/drawing/2014/main" xmlns="" id="{EB222BFD-4DE4-439B-8F08-E5EC2CDEE8A1}"/>
              </a:ext>
            </a:extLst>
          </p:cNvPr>
          <p:cNvGraphicFramePr>
            <a:graphicFrameLocks noGrp="1"/>
          </p:cNvGraphicFramePr>
          <p:nvPr>
            <p:extLst>
              <p:ext uri="{D42A27DB-BD31-4B8C-83A1-F6EECF244321}">
                <p14:modId xmlns:p14="http://schemas.microsoft.com/office/powerpoint/2010/main" val="3980715952"/>
              </p:ext>
            </p:extLst>
          </p:nvPr>
        </p:nvGraphicFramePr>
        <p:xfrm>
          <a:off x="5604545" y="2492896"/>
          <a:ext cx="5744866" cy="3845560"/>
        </p:xfrm>
        <a:graphic>
          <a:graphicData uri="http://schemas.openxmlformats.org/drawingml/2006/table">
            <a:tbl>
              <a:tblPr firstRow="1" bandRow="1">
                <a:tableStyleId>{5C22544A-7EE6-4342-B048-85BDC9FD1C3A}</a:tableStyleId>
              </a:tblPr>
              <a:tblGrid>
                <a:gridCol w="2003623">
                  <a:extLst>
                    <a:ext uri="{9D8B030D-6E8A-4147-A177-3AD203B41FA5}">
                      <a16:colId xmlns:a16="http://schemas.microsoft.com/office/drawing/2014/main" xmlns="" val="3476529637"/>
                    </a:ext>
                  </a:extLst>
                </a:gridCol>
                <a:gridCol w="3741243">
                  <a:extLst>
                    <a:ext uri="{9D8B030D-6E8A-4147-A177-3AD203B41FA5}">
                      <a16:colId xmlns:a16="http://schemas.microsoft.com/office/drawing/2014/main" xmlns="" val="115206986"/>
                    </a:ext>
                  </a:extLst>
                </a:gridCol>
              </a:tblGrid>
              <a:tr h="370840">
                <a:tc>
                  <a:txBody>
                    <a:bodyPr/>
                    <a:lstStyle/>
                    <a:p>
                      <a:r>
                        <a:rPr lang="en-GB" dirty="0"/>
                        <a:t>May also be called…</a:t>
                      </a:r>
                    </a:p>
                  </a:txBody>
                  <a:tcPr/>
                </a:tc>
                <a:tc>
                  <a:txBody>
                    <a:bodyPr/>
                    <a:lstStyle/>
                    <a:p>
                      <a:r>
                        <a:rPr lang="en-GB" dirty="0"/>
                        <a:t>Examples…</a:t>
                      </a:r>
                    </a:p>
                  </a:txBody>
                  <a:tcPr/>
                </a:tc>
                <a:extLst>
                  <a:ext uri="{0D108BD9-81ED-4DB2-BD59-A6C34878D82A}">
                    <a16:rowId xmlns:a16="http://schemas.microsoft.com/office/drawing/2014/main" xmlns="" val="1154766689"/>
                  </a:ext>
                </a:extLst>
              </a:tr>
              <a:tr h="370840">
                <a:tc>
                  <a:txBody>
                    <a:bodyPr/>
                    <a:lstStyle/>
                    <a:p>
                      <a:r>
                        <a:rPr lang="en-GB" dirty="0"/>
                        <a:t>Goals</a:t>
                      </a:r>
                    </a:p>
                    <a:p>
                      <a:endParaRPr lang="en-GB" dirty="0"/>
                    </a:p>
                    <a:p>
                      <a:endParaRPr lang="en-GB" dirty="0"/>
                    </a:p>
                  </a:txBody>
                  <a:tcPr/>
                </a:tc>
                <a:tc>
                  <a:txBody>
                    <a:bodyPr/>
                    <a:lstStyle/>
                    <a:p>
                      <a:r>
                        <a:rPr lang="en-GB" dirty="0"/>
                        <a:t>Reduce the prevalence of…</a:t>
                      </a:r>
                    </a:p>
                    <a:p>
                      <a:r>
                        <a:rPr lang="en-GB" dirty="0"/>
                        <a:t>Increase the number of…</a:t>
                      </a:r>
                    </a:p>
                    <a:p>
                      <a:r>
                        <a:rPr lang="en-GB" dirty="0"/>
                        <a:t>Increase awareness of…</a:t>
                      </a:r>
                    </a:p>
                    <a:p>
                      <a:endParaRPr lang="en-GB" dirty="0"/>
                    </a:p>
                  </a:txBody>
                  <a:tcPr/>
                </a:tc>
                <a:extLst>
                  <a:ext uri="{0D108BD9-81ED-4DB2-BD59-A6C34878D82A}">
                    <a16:rowId xmlns:a16="http://schemas.microsoft.com/office/drawing/2014/main" xmlns="" val="2921931387"/>
                  </a:ext>
                </a:extLst>
              </a:tr>
              <a:tr h="370840">
                <a:tc>
                  <a:txBody>
                    <a:bodyPr/>
                    <a:lstStyle/>
                    <a:p>
                      <a:r>
                        <a:rPr lang="en-GB" dirty="0"/>
                        <a:t>Guidance</a:t>
                      </a:r>
                    </a:p>
                    <a:p>
                      <a:endParaRPr lang="en-GB" dirty="0"/>
                    </a:p>
                    <a:p>
                      <a:endParaRPr lang="en-GB" dirty="0"/>
                    </a:p>
                    <a:p>
                      <a:endParaRPr lang="en-GB" dirty="0"/>
                    </a:p>
                    <a:p>
                      <a:endParaRPr lang="en-GB" dirty="0"/>
                    </a:p>
                  </a:txBody>
                  <a:tcPr/>
                </a:tc>
                <a:tc>
                  <a:txBody>
                    <a:bodyPr/>
                    <a:lstStyle/>
                    <a:p>
                      <a:r>
                        <a:rPr lang="en-GB" dirty="0"/>
                        <a:t>Advocate openness…</a:t>
                      </a:r>
                    </a:p>
                    <a:p>
                      <a:r>
                        <a:rPr lang="en-GB" dirty="0"/>
                        <a:t>Encourage participation in…</a:t>
                      </a:r>
                    </a:p>
                    <a:p>
                      <a:r>
                        <a:rPr lang="en-GB" dirty="0"/>
                        <a:t>Promote breeding with…</a:t>
                      </a:r>
                    </a:p>
                    <a:p>
                      <a:r>
                        <a:rPr lang="en-GB" dirty="0"/>
                        <a:t>Avoid using dogs with…</a:t>
                      </a:r>
                    </a:p>
                  </a:txBody>
                  <a:tcPr/>
                </a:tc>
                <a:extLst>
                  <a:ext uri="{0D108BD9-81ED-4DB2-BD59-A6C34878D82A}">
                    <a16:rowId xmlns:a16="http://schemas.microsoft.com/office/drawing/2014/main" xmlns="" val="1214856877"/>
                  </a:ext>
                </a:extLst>
              </a:tr>
              <a:tr h="370840">
                <a:tc>
                  <a:txBody>
                    <a:bodyPr/>
                    <a:lstStyle/>
                    <a:p>
                      <a:r>
                        <a:rPr lang="en-GB" dirty="0"/>
                        <a:t>Plans, </a:t>
                      </a:r>
                    </a:p>
                    <a:p>
                      <a:r>
                        <a:rPr lang="en-GB" dirty="0"/>
                        <a:t>Tactics</a:t>
                      </a:r>
                    </a:p>
                    <a:p>
                      <a:endParaRPr lang="en-GB" dirty="0"/>
                    </a:p>
                    <a:p>
                      <a:endParaRPr lang="en-GB" dirty="0"/>
                    </a:p>
                    <a:p>
                      <a:endParaRPr lang="en-GB" dirty="0"/>
                    </a:p>
                  </a:txBody>
                  <a:tcPr/>
                </a:tc>
                <a:tc>
                  <a:txBody>
                    <a:bodyPr/>
                    <a:lstStyle/>
                    <a:p>
                      <a:r>
                        <a:rPr lang="en-GB" dirty="0"/>
                        <a:t>Produce educational resources for…</a:t>
                      </a:r>
                    </a:p>
                    <a:p>
                      <a:r>
                        <a:rPr lang="en-GB" dirty="0"/>
                        <a:t>Conduct a survey of…</a:t>
                      </a:r>
                    </a:p>
                    <a:p>
                      <a:r>
                        <a:rPr lang="en-GB" dirty="0"/>
                        <a:t>Run seminars for…</a:t>
                      </a:r>
                    </a:p>
                    <a:p>
                      <a:r>
                        <a:rPr lang="en-GB" dirty="0"/>
                        <a:t>Provide subsidies for…</a:t>
                      </a:r>
                    </a:p>
                    <a:p>
                      <a:r>
                        <a:rPr lang="en-GB" dirty="0"/>
                        <a:t>Raise funds to…</a:t>
                      </a:r>
                    </a:p>
                    <a:p>
                      <a:endParaRPr lang="en-GB" dirty="0"/>
                    </a:p>
                  </a:txBody>
                  <a:tcPr/>
                </a:tc>
                <a:extLst>
                  <a:ext uri="{0D108BD9-81ED-4DB2-BD59-A6C34878D82A}">
                    <a16:rowId xmlns:a16="http://schemas.microsoft.com/office/drawing/2014/main" xmlns="" val="1106600255"/>
                  </a:ext>
                </a:extLst>
              </a:tr>
            </a:tbl>
          </a:graphicData>
        </a:graphic>
      </p:graphicFrame>
    </p:spTree>
    <p:extLst>
      <p:ext uri="{BB962C8B-B14F-4D97-AF65-F5344CB8AC3E}">
        <p14:creationId xmlns:p14="http://schemas.microsoft.com/office/powerpoint/2010/main" val="1553321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FA9FD18-F21A-49F4-ABBC-C29FAA533453}"/>
              </a:ext>
            </a:extLst>
          </p:cNvPr>
          <p:cNvSpPr>
            <a:spLocks noGrp="1"/>
          </p:cNvSpPr>
          <p:nvPr>
            <p:ph type="title"/>
          </p:nvPr>
        </p:nvSpPr>
        <p:spPr/>
        <p:txBody>
          <a:bodyPr/>
          <a:lstStyle/>
          <a:p>
            <a:r>
              <a:rPr lang="en-GB" dirty="0"/>
              <a:t>Objectives and actions</a:t>
            </a:r>
          </a:p>
        </p:txBody>
      </p:sp>
      <p:sp>
        <p:nvSpPr>
          <p:cNvPr id="3" name="Text Placeholder 2">
            <a:extLst>
              <a:ext uri="{FF2B5EF4-FFF2-40B4-BE49-F238E27FC236}">
                <a16:creationId xmlns:a16="http://schemas.microsoft.com/office/drawing/2014/main" xmlns="" id="{3C46CC0A-4D1F-4C2E-AEC5-12977C1DEEB3}"/>
              </a:ext>
            </a:extLst>
          </p:cNvPr>
          <p:cNvSpPr>
            <a:spLocks noGrp="1"/>
          </p:cNvSpPr>
          <p:nvPr>
            <p:ph type="body" idx="1"/>
          </p:nvPr>
        </p:nvSpPr>
        <p:spPr/>
        <p:txBody>
          <a:bodyPr/>
          <a:lstStyle/>
          <a:p>
            <a:r>
              <a:rPr lang="en-GB" dirty="0"/>
              <a:t>Objectives describe what must be achieved</a:t>
            </a:r>
          </a:p>
          <a:p>
            <a:pPr lvl="1"/>
            <a:r>
              <a:rPr lang="en-GB" dirty="0"/>
              <a:t>They are about performance </a:t>
            </a:r>
            <a:r>
              <a:rPr lang="en-GB" u="sng" dirty="0"/>
              <a:t>improvement</a:t>
            </a:r>
            <a:r>
              <a:rPr lang="en-GB" dirty="0"/>
              <a:t>, not activity</a:t>
            </a:r>
          </a:p>
          <a:p>
            <a:pPr lvl="1"/>
            <a:r>
              <a:rPr lang="en-GB" dirty="0"/>
              <a:t>They usually include the words: “increase”, “reduce” or “improve”</a:t>
            </a:r>
            <a:br>
              <a:rPr lang="en-GB" dirty="0"/>
            </a:br>
            <a:endParaRPr lang="en-GB" dirty="0"/>
          </a:p>
          <a:p>
            <a:pPr marL="354013" indent="-354013"/>
            <a:r>
              <a:rPr lang="en-GB" dirty="0"/>
              <a:t>Actions describe the work that needs to be done in order to achieve the Objectives</a:t>
            </a:r>
          </a:p>
          <a:p>
            <a:pPr marL="722313" lvl="1" indent="-279400"/>
            <a:r>
              <a:rPr lang="en-GB" dirty="0"/>
              <a:t>They are about activity and form the basis of a plan that can be implemented</a:t>
            </a:r>
          </a:p>
          <a:p>
            <a:pPr marL="722313" lvl="1" indent="-368300"/>
            <a:r>
              <a:rPr lang="en-GB" dirty="0"/>
              <a:t>Somebody (or some organisation) should be identified as being responsible for making the activity happen</a:t>
            </a:r>
          </a:p>
          <a:p>
            <a:pPr marL="722313" lvl="1" indent="-279400"/>
            <a:r>
              <a:rPr lang="en-GB" dirty="0"/>
              <a:t>Actions are more likely to be taken if they have a start date and an end date!</a:t>
            </a:r>
          </a:p>
          <a:p>
            <a:pPr lvl="1"/>
            <a:endParaRPr lang="en-GB" dirty="0"/>
          </a:p>
        </p:txBody>
      </p:sp>
    </p:spTree>
    <p:extLst>
      <p:ext uri="{BB962C8B-B14F-4D97-AF65-F5344CB8AC3E}">
        <p14:creationId xmlns:p14="http://schemas.microsoft.com/office/powerpoint/2010/main" val="3280316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prstGeom prst="rect">
            <a:avLst/>
          </a:prstGeom>
        </p:spPr>
        <p:txBody>
          <a:bodyPr lIns="91425" tIns="91425" rIns="91425" bIns="91425" anchor="b" anchorCtr="0">
            <a:noAutofit/>
          </a:bodyPr>
          <a:lstStyle/>
          <a:p>
            <a:r>
              <a:rPr lang="en-GB" dirty="0"/>
              <a:t>Example objectives and actions</a:t>
            </a:r>
          </a:p>
        </p:txBody>
      </p:sp>
      <p:graphicFrame>
        <p:nvGraphicFramePr>
          <p:cNvPr id="5" name="Table 4">
            <a:extLst>
              <a:ext uri="{FF2B5EF4-FFF2-40B4-BE49-F238E27FC236}">
                <a16:creationId xmlns:a16="http://schemas.microsoft.com/office/drawing/2014/main" xmlns="" id="{42334F95-E926-4977-8F8D-D10E6AD17CF0}"/>
              </a:ext>
            </a:extLst>
          </p:cNvPr>
          <p:cNvGraphicFramePr>
            <a:graphicFrameLocks noGrp="1"/>
          </p:cNvGraphicFramePr>
          <p:nvPr>
            <p:extLst>
              <p:ext uri="{D42A27DB-BD31-4B8C-83A1-F6EECF244321}">
                <p14:modId xmlns:p14="http://schemas.microsoft.com/office/powerpoint/2010/main" val="1066274315"/>
              </p:ext>
            </p:extLst>
          </p:nvPr>
        </p:nvGraphicFramePr>
        <p:xfrm>
          <a:off x="609600" y="1772816"/>
          <a:ext cx="10972800" cy="4206915"/>
        </p:xfrm>
        <a:graphic>
          <a:graphicData uri="http://schemas.openxmlformats.org/drawingml/2006/table">
            <a:tbl>
              <a:tblPr firstRow="1" bandRow="1">
                <a:tableStyleId>{5C22544A-7EE6-4342-B048-85BDC9FD1C3A}</a:tableStyleId>
              </a:tblPr>
              <a:tblGrid>
                <a:gridCol w="4766320">
                  <a:extLst>
                    <a:ext uri="{9D8B030D-6E8A-4147-A177-3AD203B41FA5}">
                      <a16:colId xmlns:a16="http://schemas.microsoft.com/office/drawing/2014/main" xmlns="" val="3114651045"/>
                    </a:ext>
                  </a:extLst>
                </a:gridCol>
                <a:gridCol w="6206480">
                  <a:extLst>
                    <a:ext uri="{9D8B030D-6E8A-4147-A177-3AD203B41FA5}">
                      <a16:colId xmlns:a16="http://schemas.microsoft.com/office/drawing/2014/main" xmlns="" val="281156479"/>
                    </a:ext>
                  </a:extLst>
                </a:gridCol>
              </a:tblGrid>
              <a:tr h="567063">
                <a:tc>
                  <a:txBody>
                    <a:bodyPr/>
                    <a:lstStyle/>
                    <a:p>
                      <a:r>
                        <a:rPr lang="en-GB" dirty="0"/>
                        <a:t>Objectives: Genetic Diversity</a:t>
                      </a:r>
                    </a:p>
                  </a:txBody>
                  <a:tcPr/>
                </a:tc>
                <a:tc>
                  <a:txBody>
                    <a:bodyPr/>
                    <a:lstStyle/>
                    <a:p>
                      <a:r>
                        <a:rPr lang="en-GB" dirty="0"/>
                        <a:t>Actions</a:t>
                      </a:r>
                    </a:p>
                  </a:txBody>
                  <a:tcPr/>
                </a:tc>
                <a:extLst>
                  <a:ext uri="{0D108BD9-81ED-4DB2-BD59-A6C34878D82A}">
                    <a16:rowId xmlns:a16="http://schemas.microsoft.com/office/drawing/2014/main" xmlns="" val="2281878550"/>
                  </a:ext>
                </a:extLst>
              </a:tr>
              <a:tr h="567063">
                <a:tc>
                  <a:txBody>
                    <a:bodyPr/>
                    <a:lstStyle/>
                    <a:p>
                      <a:r>
                        <a:rPr lang="en-GB" dirty="0"/>
                        <a:t>Increase the number of registered dogs</a:t>
                      </a:r>
                    </a:p>
                  </a:txBody>
                  <a:tcPr/>
                </a:tc>
                <a:tc>
                  <a:txBody>
                    <a:bodyPr/>
                    <a:lstStyle/>
                    <a:p>
                      <a:r>
                        <a:rPr lang="en-GB" dirty="0"/>
                        <a:t>Promote interest in the breed through social media campaigns</a:t>
                      </a:r>
                    </a:p>
                  </a:txBody>
                  <a:tcPr/>
                </a:tc>
                <a:extLst>
                  <a:ext uri="{0D108BD9-81ED-4DB2-BD59-A6C34878D82A}">
                    <a16:rowId xmlns:a16="http://schemas.microsoft.com/office/drawing/2014/main" xmlns="" val="3612929046"/>
                  </a:ext>
                </a:extLst>
              </a:tr>
              <a:tr h="567063">
                <a:tc>
                  <a:txBody>
                    <a:bodyPr/>
                    <a:lstStyle/>
                    <a:p>
                      <a:r>
                        <a:rPr lang="en-GB" dirty="0"/>
                        <a:t>Increase the number of imports and exports</a:t>
                      </a:r>
                    </a:p>
                  </a:txBody>
                  <a:tcPr/>
                </a:tc>
                <a:tc>
                  <a:txBody>
                    <a:bodyPr/>
                    <a:lstStyle/>
                    <a:p>
                      <a:r>
                        <a:rPr lang="en-GB" dirty="0"/>
                        <a:t>Recommend foreign litters via puppy enquiries database</a:t>
                      </a:r>
                    </a:p>
                  </a:txBody>
                  <a:tcPr/>
                </a:tc>
                <a:extLst>
                  <a:ext uri="{0D108BD9-81ED-4DB2-BD59-A6C34878D82A}">
                    <a16:rowId xmlns:a16="http://schemas.microsoft.com/office/drawing/2014/main" xmlns="" val="4204581221"/>
                  </a:ext>
                </a:extLst>
              </a:tr>
              <a:tr h="567063">
                <a:tc>
                  <a:txBody>
                    <a:bodyPr/>
                    <a:lstStyle/>
                    <a:p>
                      <a:r>
                        <a:rPr lang="en-GB" dirty="0"/>
                        <a:t>Increase the numbers of dogs and bitches used for breeding</a:t>
                      </a:r>
                    </a:p>
                  </a:txBody>
                  <a:tcPr/>
                </a:tc>
                <a:tc>
                  <a:txBody>
                    <a:bodyPr/>
                    <a:lstStyle/>
                    <a:p>
                      <a:r>
                        <a:rPr lang="en-GB" dirty="0"/>
                        <a:t>Recommend a restriction on the number (or %) of litters per breeding dog</a:t>
                      </a:r>
                    </a:p>
                    <a:p>
                      <a:r>
                        <a:rPr lang="en-GB" dirty="0"/>
                        <a:t>Provide a database of stud dogs</a:t>
                      </a:r>
                    </a:p>
                    <a:p>
                      <a:r>
                        <a:rPr lang="en-GB" dirty="0"/>
                        <a:t>Recommend stud dogs from foreign database via enquiries</a:t>
                      </a:r>
                    </a:p>
                    <a:p>
                      <a:r>
                        <a:rPr lang="en-GB" dirty="0"/>
                        <a:t>Promote the use of older dogs for breeding</a:t>
                      </a:r>
                    </a:p>
                    <a:p>
                      <a:r>
                        <a:rPr lang="en-GB" dirty="0"/>
                        <a:t>Set a minimum age for breeding (may differ between dogs &amp; bitches)</a:t>
                      </a:r>
                    </a:p>
                    <a:p>
                      <a:r>
                        <a:rPr lang="en-GB" dirty="0"/>
                        <a:t>Avoid repeat </a:t>
                      </a:r>
                      <a:r>
                        <a:rPr lang="en-GB" dirty="0" err="1"/>
                        <a:t>matings</a:t>
                      </a:r>
                      <a:r>
                        <a:rPr lang="en-GB" dirty="0"/>
                        <a:t> in individual breeding programmes</a:t>
                      </a:r>
                    </a:p>
                  </a:txBody>
                  <a:tcPr/>
                </a:tc>
                <a:extLst>
                  <a:ext uri="{0D108BD9-81ED-4DB2-BD59-A6C34878D82A}">
                    <a16:rowId xmlns:a16="http://schemas.microsoft.com/office/drawing/2014/main" xmlns="" val="1938946295"/>
                  </a:ext>
                </a:extLst>
              </a:tr>
              <a:tr h="567063">
                <a:tc>
                  <a:txBody>
                    <a:bodyPr/>
                    <a:lstStyle/>
                    <a:p>
                      <a:r>
                        <a:rPr lang="en-GB" dirty="0"/>
                        <a:t>Maintain a low level of inbreeding</a:t>
                      </a:r>
                    </a:p>
                  </a:txBody>
                  <a:tcPr/>
                </a:tc>
                <a:tc>
                  <a:txBody>
                    <a:bodyPr/>
                    <a:lstStyle/>
                    <a:p>
                      <a:r>
                        <a:rPr lang="en-GB" dirty="0"/>
                        <a:t>Set targets for COI</a:t>
                      </a:r>
                    </a:p>
                    <a:p>
                      <a:r>
                        <a:rPr lang="en-GB" dirty="0"/>
                        <a:t>Calculate COI for every planned mating</a:t>
                      </a:r>
                    </a:p>
                  </a:txBody>
                  <a:tcPr/>
                </a:tc>
                <a:extLst>
                  <a:ext uri="{0D108BD9-81ED-4DB2-BD59-A6C34878D82A}">
                    <a16:rowId xmlns:a16="http://schemas.microsoft.com/office/drawing/2014/main" xmlns="" val="3082222527"/>
                  </a:ext>
                </a:extLst>
              </a:tr>
              <a:tr h="567063">
                <a:tc>
                  <a:txBody>
                    <a:bodyPr/>
                    <a:lstStyle/>
                    <a:p>
                      <a:r>
                        <a:rPr lang="en-GB" dirty="0"/>
                        <a:t>Increase the number of show/working merit dogs used for breeding</a:t>
                      </a:r>
                    </a:p>
                  </a:txBody>
                  <a:tcPr/>
                </a:tc>
                <a:tc>
                  <a:txBody>
                    <a:bodyPr/>
                    <a:lstStyle/>
                    <a:p>
                      <a:r>
                        <a:rPr lang="en-GB" dirty="0"/>
                        <a:t>Provide breeding advice to potential breeders</a:t>
                      </a:r>
                    </a:p>
                    <a:p>
                      <a:r>
                        <a:rPr lang="en-GB" dirty="0"/>
                        <a:t>Promote showing/working to owners</a:t>
                      </a:r>
                    </a:p>
                  </a:txBody>
                  <a:tcPr/>
                </a:tc>
                <a:extLst>
                  <a:ext uri="{0D108BD9-81ED-4DB2-BD59-A6C34878D82A}">
                    <a16:rowId xmlns:a16="http://schemas.microsoft.com/office/drawing/2014/main" xmlns="" val="1963929252"/>
                  </a:ext>
                </a:extLst>
              </a:tr>
            </a:tbl>
          </a:graphicData>
        </a:graphic>
      </p:graphicFrame>
    </p:spTree>
    <p:extLst>
      <p:ext uri="{BB962C8B-B14F-4D97-AF65-F5344CB8AC3E}">
        <p14:creationId xmlns:p14="http://schemas.microsoft.com/office/powerpoint/2010/main" val="2871187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prstGeom prst="rect">
            <a:avLst/>
          </a:prstGeom>
        </p:spPr>
        <p:txBody>
          <a:bodyPr lIns="91425" tIns="91425" rIns="91425" bIns="91425" anchor="b" anchorCtr="0">
            <a:noAutofit/>
          </a:bodyPr>
          <a:lstStyle/>
          <a:p>
            <a:r>
              <a:rPr lang="en-GB" dirty="0"/>
              <a:t>Example objectives and actions</a:t>
            </a:r>
          </a:p>
        </p:txBody>
      </p:sp>
      <p:graphicFrame>
        <p:nvGraphicFramePr>
          <p:cNvPr id="5" name="Table 4">
            <a:extLst>
              <a:ext uri="{FF2B5EF4-FFF2-40B4-BE49-F238E27FC236}">
                <a16:creationId xmlns:a16="http://schemas.microsoft.com/office/drawing/2014/main" xmlns="" id="{42334F95-E926-4977-8F8D-D10E6AD17CF0}"/>
              </a:ext>
            </a:extLst>
          </p:cNvPr>
          <p:cNvGraphicFramePr>
            <a:graphicFrameLocks noGrp="1"/>
          </p:cNvGraphicFramePr>
          <p:nvPr>
            <p:extLst>
              <p:ext uri="{D42A27DB-BD31-4B8C-83A1-F6EECF244321}">
                <p14:modId xmlns:p14="http://schemas.microsoft.com/office/powerpoint/2010/main" val="100161527"/>
              </p:ext>
            </p:extLst>
          </p:nvPr>
        </p:nvGraphicFramePr>
        <p:xfrm>
          <a:off x="609600" y="1772816"/>
          <a:ext cx="10972800" cy="4798092"/>
        </p:xfrm>
        <a:graphic>
          <a:graphicData uri="http://schemas.openxmlformats.org/drawingml/2006/table">
            <a:tbl>
              <a:tblPr firstRow="1" bandRow="1">
                <a:tableStyleId>{5C22544A-7EE6-4342-B048-85BDC9FD1C3A}</a:tableStyleId>
              </a:tblPr>
              <a:tblGrid>
                <a:gridCol w="4766320">
                  <a:extLst>
                    <a:ext uri="{9D8B030D-6E8A-4147-A177-3AD203B41FA5}">
                      <a16:colId xmlns:a16="http://schemas.microsoft.com/office/drawing/2014/main" xmlns="" val="3114651045"/>
                    </a:ext>
                  </a:extLst>
                </a:gridCol>
                <a:gridCol w="6206480">
                  <a:extLst>
                    <a:ext uri="{9D8B030D-6E8A-4147-A177-3AD203B41FA5}">
                      <a16:colId xmlns:a16="http://schemas.microsoft.com/office/drawing/2014/main" xmlns="" val="281156479"/>
                    </a:ext>
                  </a:extLst>
                </a:gridCol>
              </a:tblGrid>
              <a:tr h="567063">
                <a:tc>
                  <a:txBody>
                    <a:bodyPr/>
                    <a:lstStyle/>
                    <a:p>
                      <a:r>
                        <a:rPr lang="en-GB" dirty="0"/>
                        <a:t>Objectives: Health</a:t>
                      </a:r>
                    </a:p>
                  </a:txBody>
                  <a:tcPr/>
                </a:tc>
                <a:tc>
                  <a:txBody>
                    <a:bodyPr/>
                    <a:lstStyle/>
                    <a:p>
                      <a:r>
                        <a:rPr lang="en-GB" dirty="0"/>
                        <a:t>Actions</a:t>
                      </a:r>
                    </a:p>
                  </a:txBody>
                  <a:tcPr/>
                </a:tc>
                <a:extLst>
                  <a:ext uri="{0D108BD9-81ED-4DB2-BD59-A6C34878D82A}">
                    <a16:rowId xmlns:a16="http://schemas.microsoft.com/office/drawing/2014/main" xmlns="" val="2281878550"/>
                  </a:ext>
                </a:extLst>
              </a:tr>
              <a:tr h="567063">
                <a:tc>
                  <a:txBody>
                    <a:bodyPr/>
                    <a:lstStyle/>
                    <a:p>
                      <a:r>
                        <a:rPr lang="en-GB" dirty="0"/>
                        <a:t>Reduce the frequency of X condition</a:t>
                      </a:r>
                    </a:p>
                  </a:txBody>
                  <a:tcPr/>
                </a:tc>
                <a:tc>
                  <a:txBody>
                    <a:bodyPr/>
                    <a:lstStyle/>
                    <a:p>
                      <a:r>
                        <a:rPr lang="en-GB" dirty="0"/>
                        <a:t>Adopt X Screening Programme</a:t>
                      </a:r>
                    </a:p>
                    <a:p>
                      <a:r>
                        <a:rPr lang="en-GB" dirty="0"/>
                        <a:t>Adopt X DNA test</a:t>
                      </a:r>
                    </a:p>
                    <a:p>
                      <a:r>
                        <a:rPr lang="en-GB" dirty="0"/>
                        <a:t>Recommend breeding advice based on Screening/</a:t>
                      </a:r>
                      <a:r>
                        <a:rPr lang="en-GB"/>
                        <a:t>DNA Testing/EBVs</a:t>
                      </a:r>
                      <a:endParaRPr lang="en-GB" dirty="0"/>
                    </a:p>
                    <a:p>
                      <a:r>
                        <a:rPr lang="en-GB" dirty="0"/>
                        <a:t>Recommend breeding advice for close relatives of those dogs screened/tested</a:t>
                      </a:r>
                    </a:p>
                    <a:p>
                      <a:r>
                        <a:rPr lang="en-GB" dirty="0"/>
                        <a:t>Remove “affected” or symptomatic dogs from the breeding population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Promote the use of older dogs for breeding</a:t>
                      </a:r>
                    </a:p>
                  </a:txBody>
                  <a:tcPr/>
                </a:tc>
                <a:extLst>
                  <a:ext uri="{0D108BD9-81ED-4DB2-BD59-A6C34878D82A}">
                    <a16:rowId xmlns:a16="http://schemas.microsoft.com/office/drawing/2014/main" xmlns="" val="3612929046"/>
                  </a:ext>
                </a:extLst>
              </a:tr>
              <a:tr h="567063">
                <a:tc>
                  <a:txBody>
                    <a:bodyPr/>
                    <a:lstStyle/>
                    <a:p>
                      <a:r>
                        <a:rPr lang="en-GB" dirty="0"/>
                        <a:t>Reduce unreported cases of X condition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Encourage reporting cases of X condition (increase awareness)</a:t>
                      </a:r>
                    </a:p>
                    <a:p>
                      <a:endParaRPr lang="en-GB" dirty="0"/>
                    </a:p>
                  </a:txBody>
                  <a:tcPr/>
                </a:tc>
                <a:extLst>
                  <a:ext uri="{0D108BD9-81ED-4DB2-BD59-A6C34878D82A}">
                    <a16:rowId xmlns:a16="http://schemas.microsoft.com/office/drawing/2014/main" xmlns="" val="4204581221"/>
                  </a:ext>
                </a:extLst>
              </a:tr>
              <a:tr h="567063">
                <a:tc>
                  <a:txBody>
                    <a:bodyPr/>
                    <a:lstStyle/>
                    <a:p>
                      <a:r>
                        <a:rPr lang="en-GB" dirty="0"/>
                        <a:t>Reduce the risk of diseases of known hereditary origin (where no screening/test exists)</a:t>
                      </a:r>
                    </a:p>
                  </a:txBody>
                  <a:tcPr/>
                </a:tc>
                <a:tc>
                  <a:txBody>
                    <a:bodyPr/>
                    <a:lstStyle/>
                    <a:p>
                      <a:r>
                        <a:rPr lang="en-GB" dirty="0"/>
                        <a:t>Set targets for COI</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Calculate COI for every planned mating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Promote the use of older dogs for breeding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Carry out research to develop a Screening Programme or DNA Test</a:t>
                      </a:r>
                    </a:p>
                  </a:txBody>
                  <a:tcPr/>
                </a:tc>
                <a:extLst>
                  <a:ext uri="{0D108BD9-81ED-4DB2-BD59-A6C34878D82A}">
                    <a16:rowId xmlns:a16="http://schemas.microsoft.com/office/drawing/2014/main" xmlns="" val="1938946295"/>
                  </a:ext>
                </a:extLst>
              </a:tr>
              <a:tr h="5670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Reduce the risk of diseases caused by conformational exaggerations (where no screening/test exists)</a:t>
                      </a:r>
                    </a:p>
                  </a:txBody>
                  <a:tcPr/>
                </a:tc>
                <a:tc>
                  <a:txBody>
                    <a:bodyPr/>
                    <a:lstStyle/>
                    <a:p>
                      <a:r>
                        <a:rPr lang="en-GB" dirty="0"/>
                        <a:t>Remove “extreme” dogs from the breeding population</a:t>
                      </a:r>
                    </a:p>
                    <a:p>
                      <a:r>
                        <a:rPr lang="en-GB" dirty="0"/>
                        <a:t>Prioritise less “extreme” dogs for breeding</a:t>
                      </a:r>
                    </a:p>
                  </a:txBody>
                  <a:tcPr/>
                </a:tc>
                <a:extLst>
                  <a:ext uri="{0D108BD9-81ED-4DB2-BD59-A6C34878D82A}">
                    <a16:rowId xmlns:a16="http://schemas.microsoft.com/office/drawing/2014/main" xmlns="" val="3082222527"/>
                  </a:ext>
                </a:extLst>
              </a:tr>
              <a:tr h="567063">
                <a:tc>
                  <a:txBody>
                    <a:bodyPr/>
                    <a:lstStyle/>
                    <a:p>
                      <a:r>
                        <a:rPr lang="en-GB" dirty="0"/>
                        <a:t>Reduce the number of Caesarean births</a:t>
                      </a:r>
                    </a:p>
                  </a:txBody>
                  <a:tcPr/>
                </a:tc>
                <a:tc>
                  <a:txBody>
                    <a:bodyPr/>
                    <a:lstStyle/>
                    <a:p>
                      <a:r>
                        <a:rPr lang="en-GB" dirty="0"/>
                        <a:t>Prioritise breeding with bitches with natural whelping capability</a:t>
                      </a:r>
                    </a:p>
                  </a:txBody>
                  <a:tcPr/>
                </a:tc>
                <a:extLst>
                  <a:ext uri="{0D108BD9-81ED-4DB2-BD59-A6C34878D82A}">
                    <a16:rowId xmlns:a16="http://schemas.microsoft.com/office/drawing/2014/main" xmlns="" val="1963929252"/>
                  </a:ext>
                </a:extLst>
              </a:tr>
            </a:tbl>
          </a:graphicData>
        </a:graphic>
      </p:graphicFrame>
    </p:spTree>
    <p:extLst>
      <p:ext uri="{BB962C8B-B14F-4D97-AF65-F5344CB8AC3E}">
        <p14:creationId xmlns:p14="http://schemas.microsoft.com/office/powerpoint/2010/main" val="1298542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prstGeom prst="rect">
            <a:avLst/>
          </a:prstGeom>
        </p:spPr>
        <p:txBody>
          <a:bodyPr lIns="91425" tIns="91425" rIns="91425" bIns="91425" anchor="b" anchorCtr="0">
            <a:noAutofit/>
          </a:bodyPr>
          <a:lstStyle/>
          <a:p>
            <a:r>
              <a:rPr lang="en-GB" dirty="0"/>
              <a:t>Example objectives and actions</a:t>
            </a:r>
          </a:p>
        </p:txBody>
      </p:sp>
      <p:graphicFrame>
        <p:nvGraphicFramePr>
          <p:cNvPr id="5" name="Table 4">
            <a:extLst>
              <a:ext uri="{FF2B5EF4-FFF2-40B4-BE49-F238E27FC236}">
                <a16:creationId xmlns:a16="http://schemas.microsoft.com/office/drawing/2014/main" xmlns="" id="{42334F95-E926-4977-8F8D-D10E6AD17CF0}"/>
              </a:ext>
            </a:extLst>
          </p:cNvPr>
          <p:cNvGraphicFramePr>
            <a:graphicFrameLocks noGrp="1"/>
          </p:cNvGraphicFramePr>
          <p:nvPr>
            <p:extLst>
              <p:ext uri="{D42A27DB-BD31-4B8C-83A1-F6EECF244321}">
                <p14:modId xmlns:p14="http://schemas.microsoft.com/office/powerpoint/2010/main" val="2792403240"/>
              </p:ext>
            </p:extLst>
          </p:nvPr>
        </p:nvGraphicFramePr>
        <p:xfrm>
          <a:off x="609600" y="1772816"/>
          <a:ext cx="10972800" cy="4206915"/>
        </p:xfrm>
        <a:graphic>
          <a:graphicData uri="http://schemas.openxmlformats.org/drawingml/2006/table">
            <a:tbl>
              <a:tblPr firstRow="1" bandRow="1">
                <a:tableStyleId>{5C22544A-7EE6-4342-B048-85BDC9FD1C3A}</a:tableStyleId>
              </a:tblPr>
              <a:tblGrid>
                <a:gridCol w="4766320">
                  <a:extLst>
                    <a:ext uri="{9D8B030D-6E8A-4147-A177-3AD203B41FA5}">
                      <a16:colId xmlns:a16="http://schemas.microsoft.com/office/drawing/2014/main" xmlns="" val="3114651045"/>
                    </a:ext>
                  </a:extLst>
                </a:gridCol>
                <a:gridCol w="6206480">
                  <a:extLst>
                    <a:ext uri="{9D8B030D-6E8A-4147-A177-3AD203B41FA5}">
                      <a16:colId xmlns:a16="http://schemas.microsoft.com/office/drawing/2014/main" xmlns="" val="281156479"/>
                    </a:ext>
                  </a:extLst>
                </a:gridCol>
              </a:tblGrid>
              <a:tr h="567063">
                <a:tc>
                  <a:txBody>
                    <a:bodyPr/>
                    <a:lstStyle/>
                    <a:p>
                      <a:r>
                        <a:rPr lang="en-GB" dirty="0"/>
                        <a:t>Objectives: Conformation</a:t>
                      </a:r>
                    </a:p>
                  </a:txBody>
                  <a:tcPr/>
                </a:tc>
                <a:tc>
                  <a:txBody>
                    <a:bodyPr/>
                    <a:lstStyle/>
                    <a:p>
                      <a:r>
                        <a:rPr lang="en-GB" dirty="0"/>
                        <a:t>Actions</a:t>
                      </a:r>
                    </a:p>
                  </a:txBody>
                  <a:tcPr/>
                </a:tc>
                <a:extLst>
                  <a:ext uri="{0D108BD9-81ED-4DB2-BD59-A6C34878D82A}">
                    <a16:rowId xmlns:a16="http://schemas.microsoft.com/office/drawing/2014/main" xmlns="" val="2281878550"/>
                  </a:ext>
                </a:extLst>
              </a:tr>
              <a:tr h="567063">
                <a:tc>
                  <a:txBody>
                    <a:bodyPr/>
                    <a:lstStyle/>
                    <a:p>
                      <a:r>
                        <a:rPr lang="en-GB" dirty="0"/>
                        <a:t>Reduce exaggerations which adversely affect a dog’s health, welfare or quality of life</a:t>
                      </a:r>
                    </a:p>
                  </a:txBody>
                  <a:tcPr/>
                </a:tc>
                <a:tc>
                  <a:txBody>
                    <a:bodyPr/>
                    <a:lstStyle/>
                    <a:p>
                      <a:r>
                        <a:rPr lang="en-GB" dirty="0"/>
                        <a:t>Provide specific education and training to breeders, owners and judges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Promote showing/working to owners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Require judges to report concerns about exaggerations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Amend the Breed Standard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Produce illustrated Breed Standards to show acceptable and exaggerated conformation</a:t>
                      </a:r>
                    </a:p>
                  </a:txBody>
                  <a:tcPr/>
                </a:tc>
                <a:extLst>
                  <a:ext uri="{0D108BD9-81ED-4DB2-BD59-A6C34878D82A}">
                    <a16:rowId xmlns:a16="http://schemas.microsoft.com/office/drawing/2014/main" xmlns="" val="3612929046"/>
                  </a:ext>
                </a:extLst>
              </a:tr>
              <a:tr h="567063">
                <a:tc>
                  <a:txBody>
                    <a:bodyPr/>
                    <a:lstStyle/>
                    <a:p>
                      <a:r>
                        <a:rPr lang="en-GB" dirty="0"/>
                        <a:t>Reduce demand for dogs with exaggerated conformation</a:t>
                      </a:r>
                    </a:p>
                  </a:txBody>
                  <a:tcPr/>
                </a:tc>
                <a:tc>
                  <a:txBody>
                    <a:bodyPr/>
                    <a:lstStyle/>
                    <a:p>
                      <a:r>
                        <a:rPr lang="en-GB" dirty="0"/>
                        <a:t>Provide education to owners and buyers (Breed Club website, Social media)</a:t>
                      </a:r>
                    </a:p>
                  </a:txBody>
                  <a:tcPr/>
                </a:tc>
                <a:extLst>
                  <a:ext uri="{0D108BD9-81ED-4DB2-BD59-A6C34878D82A}">
                    <a16:rowId xmlns:a16="http://schemas.microsoft.com/office/drawing/2014/main" xmlns="" val="4204581221"/>
                  </a:ext>
                </a:extLst>
              </a:tr>
              <a:tr h="567063">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1938946295"/>
                  </a:ext>
                </a:extLst>
              </a:tr>
              <a:tr h="5670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tc>
                  <a:txBody>
                    <a:bodyPr/>
                    <a:lstStyle/>
                    <a:p>
                      <a:endParaRPr lang="en-GB" dirty="0"/>
                    </a:p>
                  </a:txBody>
                  <a:tcPr/>
                </a:tc>
                <a:extLst>
                  <a:ext uri="{0D108BD9-81ED-4DB2-BD59-A6C34878D82A}">
                    <a16:rowId xmlns:a16="http://schemas.microsoft.com/office/drawing/2014/main" xmlns="" val="3082222527"/>
                  </a:ext>
                </a:extLst>
              </a:tr>
              <a:tr h="567063">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1963929252"/>
                  </a:ext>
                </a:extLst>
              </a:tr>
            </a:tbl>
          </a:graphicData>
        </a:graphic>
      </p:graphicFrame>
    </p:spTree>
    <p:extLst>
      <p:ext uri="{BB962C8B-B14F-4D97-AF65-F5344CB8AC3E}">
        <p14:creationId xmlns:p14="http://schemas.microsoft.com/office/powerpoint/2010/main" val="22033062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prstGeom prst="rect">
            <a:avLst/>
          </a:prstGeom>
        </p:spPr>
        <p:txBody>
          <a:bodyPr lIns="91425" tIns="91425" rIns="91425" bIns="91425" anchor="b" anchorCtr="0">
            <a:noAutofit/>
          </a:bodyPr>
          <a:lstStyle/>
          <a:p>
            <a:r>
              <a:rPr lang="en-GB" dirty="0"/>
              <a:t>Example objectives and actions</a:t>
            </a:r>
          </a:p>
        </p:txBody>
      </p:sp>
      <p:graphicFrame>
        <p:nvGraphicFramePr>
          <p:cNvPr id="5" name="Table 4">
            <a:extLst>
              <a:ext uri="{FF2B5EF4-FFF2-40B4-BE49-F238E27FC236}">
                <a16:creationId xmlns:a16="http://schemas.microsoft.com/office/drawing/2014/main" xmlns="" id="{42334F95-E926-4977-8F8D-D10E6AD17CF0}"/>
              </a:ext>
            </a:extLst>
          </p:cNvPr>
          <p:cNvGraphicFramePr>
            <a:graphicFrameLocks noGrp="1"/>
          </p:cNvGraphicFramePr>
          <p:nvPr>
            <p:extLst>
              <p:ext uri="{D42A27DB-BD31-4B8C-83A1-F6EECF244321}">
                <p14:modId xmlns:p14="http://schemas.microsoft.com/office/powerpoint/2010/main" val="1134147465"/>
              </p:ext>
            </p:extLst>
          </p:nvPr>
        </p:nvGraphicFramePr>
        <p:xfrm>
          <a:off x="609600" y="1772816"/>
          <a:ext cx="10972800" cy="4206915"/>
        </p:xfrm>
        <a:graphic>
          <a:graphicData uri="http://schemas.openxmlformats.org/drawingml/2006/table">
            <a:tbl>
              <a:tblPr firstRow="1" bandRow="1">
                <a:tableStyleId>{5C22544A-7EE6-4342-B048-85BDC9FD1C3A}</a:tableStyleId>
              </a:tblPr>
              <a:tblGrid>
                <a:gridCol w="4766320">
                  <a:extLst>
                    <a:ext uri="{9D8B030D-6E8A-4147-A177-3AD203B41FA5}">
                      <a16:colId xmlns:a16="http://schemas.microsoft.com/office/drawing/2014/main" xmlns="" val="3114651045"/>
                    </a:ext>
                  </a:extLst>
                </a:gridCol>
                <a:gridCol w="6206480">
                  <a:extLst>
                    <a:ext uri="{9D8B030D-6E8A-4147-A177-3AD203B41FA5}">
                      <a16:colId xmlns:a16="http://schemas.microsoft.com/office/drawing/2014/main" xmlns="" val="281156479"/>
                    </a:ext>
                  </a:extLst>
                </a:gridCol>
              </a:tblGrid>
              <a:tr h="567063">
                <a:tc>
                  <a:txBody>
                    <a:bodyPr/>
                    <a:lstStyle/>
                    <a:p>
                      <a:r>
                        <a:rPr lang="en-GB" dirty="0"/>
                        <a:t>Objectives: Behaviour and Temperament</a:t>
                      </a:r>
                    </a:p>
                  </a:txBody>
                  <a:tcPr/>
                </a:tc>
                <a:tc>
                  <a:txBody>
                    <a:bodyPr/>
                    <a:lstStyle/>
                    <a:p>
                      <a:r>
                        <a:rPr lang="en-GB" dirty="0"/>
                        <a:t>Actions</a:t>
                      </a:r>
                    </a:p>
                  </a:txBody>
                  <a:tcPr/>
                </a:tc>
                <a:extLst>
                  <a:ext uri="{0D108BD9-81ED-4DB2-BD59-A6C34878D82A}">
                    <a16:rowId xmlns:a16="http://schemas.microsoft.com/office/drawing/2014/main" xmlns="" val="2281878550"/>
                  </a:ext>
                </a:extLst>
              </a:tr>
              <a:tr h="567063">
                <a:tc>
                  <a:txBody>
                    <a:bodyPr/>
                    <a:lstStyle/>
                    <a:p>
                      <a:r>
                        <a:rPr lang="en-GB" dirty="0"/>
                        <a:t>Reduce the prevalence of untypical or undesirable behaviour in the breed</a:t>
                      </a:r>
                    </a:p>
                  </a:txBody>
                  <a:tcPr/>
                </a:tc>
                <a:tc>
                  <a:txBody>
                    <a:bodyPr/>
                    <a:lstStyle/>
                    <a:p>
                      <a:r>
                        <a:rPr lang="en-GB" dirty="0"/>
                        <a:t>Conduct (regular) Breed Temperament &amp; Working Ability tests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Promote participation in Temperament &amp; Working Ability tests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Conduct a survey of temperament and behaviour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Prioritise breeding from dogs with acceptable temperaments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Require judges to report behaviour/temperament issues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Promote participation in “Canine Good Citizen” programmes</a:t>
                      </a:r>
                    </a:p>
                  </a:txBody>
                  <a:tcPr/>
                </a:tc>
                <a:extLst>
                  <a:ext uri="{0D108BD9-81ED-4DB2-BD59-A6C34878D82A}">
                    <a16:rowId xmlns:a16="http://schemas.microsoft.com/office/drawing/2014/main" xmlns="" val="3612929046"/>
                  </a:ext>
                </a:extLst>
              </a:tr>
              <a:tr h="567063">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4204581221"/>
                  </a:ext>
                </a:extLst>
              </a:tr>
              <a:tr h="567063">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1938946295"/>
                  </a:ext>
                </a:extLst>
              </a:tr>
              <a:tr h="5670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tc>
                  <a:txBody>
                    <a:bodyPr/>
                    <a:lstStyle/>
                    <a:p>
                      <a:endParaRPr lang="en-GB" dirty="0"/>
                    </a:p>
                  </a:txBody>
                  <a:tcPr/>
                </a:tc>
                <a:extLst>
                  <a:ext uri="{0D108BD9-81ED-4DB2-BD59-A6C34878D82A}">
                    <a16:rowId xmlns:a16="http://schemas.microsoft.com/office/drawing/2014/main" xmlns="" val="3082222527"/>
                  </a:ext>
                </a:extLst>
              </a:tr>
              <a:tr h="567063">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1963929252"/>
                  </a:ext>
                </a:extLst>
              </a:tr>
            </a:tbl>
          </a:graphicData>
        </a:graphic>
      </p:graphicFrame>
    </p:spTree>
    <p:extLst>
      <p:ext uri="{BB962C8B-B14F-4D97-AF65-F5344CB8AC3E}">
        <p14:creationId xmlns:p14="http://schemas.microsoft.com/office/powerpoint/2010/main" val="8390577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prstGeom prst="rect">
            <a:avLst/>
          </a:prstGeom>
        </p:spPr>
        <p:txBody>
          <a:bodyPr lIns="91425" tIns="91425" rIns="91425" bIns="91425" anchor="b" anchorCtr="0">
            <a:noAutofit/>
          </a:bodyPr>
          <a:lstStyle/>
          <a:p>
            <a:r>
              <a:rPr lang="en-GB" dirty="0"/>
              <a:t>Example objectives and actions</a:t>
            </a:r>
          </a:p>
        </p:txBody>
      </p:sp>
      <p:graphicFrame>
        <p:nvGraphicFramePr>
          <p:cNvPr id="5" name="Table 4">
            <a:extLst>
              <a:ext uri="{FF2B5EF4-FFF2-40B4-BE49-F238E27FC236}">
                <a16:creationId xmlns:a16="http://schemas.microsoft.com/office/drawing/2014/main" xmlns="" id="{42334F95-E926-4977-8F8D-D10E6AD17CF0}"/>
              </a:ext>
            </a:extLst>
          </p:cNvPr>
          <p:cNvGraphicFramePr>
            <a:graphicFrameLocks noGrp="1"/>
          </p:cNvGraphicFramePr>
          <p:nvPr>
            <p:extLst>
              <p:ext uri="{D42A27DB-BD31-4B8C-83A1-F6EECF244321}">
                <p14:modId xmlns:p14="http://schemas.microsoft.com/office/powerpoint/2010/main" val="2266312364"/>
              </p:ext>
            </p:extLst>
          </p:nvPr>
        </p:nvGraphicFramePr>
        <p:xfrm>
          <a:off x="609600" y="1772816"/>
          <a:ext cx="10972800" cy="3566835"/>
        </p:xfrm>
        <a:graphic>
          <a:graphicData uri="http://schemas.openxmlformats.org/drawingml/2006/table">
            <a:tbl>
              <a:tblPr firstRow="1" bandRow="1">
                <a:tableStyleId>{5C22544A-7EE6-4342-B048-85BDC9FD1C3A}</a:tableStyleId>
              </a:tblPr>
              <a:tblGrid>
                <a:gridCol w="4766320">
                  <a:extLst>
                    <a:ext uri="{9D8B030D-6E8A-4147-A177-3AD203B41FA5}">
                      <a16:colId xmlns:a16="http://schemas.microsoft.com/office/drawing/2014/main" xmlns="" val="3114651045"/>
                    </a:ext>
                  </a:extLst>
                </a:gridCol>
                <a:gridCol w="6206480">
                  <a:extLst>
                    <a:ext uri="{9D8B030D-6E8A-4147-A177-3AD203B41FA5}">
                      <a16:colId xmlns:a16="http://schemas.microsoft.com/office/drawing/2014/main" xmlns="" val="281156479"/>
                    </a:ext>
                  </a:extLst>
                </a:gridCol>
              </a:tblGrid>
              <a:tr h="567063">
                <a:tc>
                  <a:txBody>
                    <a:bodyPr/>
                    <a:lstStyle/>
                    <a:p>
                      <a:r>
                        <a:rPr lang="en-GB" dirty="0"/>
                        <a:t>Objectives: Research</a:t>
                      </a:r>
                    </a:p>
                  </a:txBody>
                  <a:tcPr/>
                </a:tc>
                <a:tc>
                  <a:txBody>
                    <a:bodyPr/>
                    <a:lstStyle/>
                    <a:p>
                      <a:r>
                        <a:rPr lang="en-GB" dirty="0"/>
                        <a:t>Actions</a:t>
                      </a:r>
                    </a:p>
                  </a:txBody>
                  <a:tcPr/>
                </a:tc>
                <a:extLst>
                  <a:ext uri="{0D108BD9-81ED-4DB2-BD59-A6C34878D82A}">
                    <a16:rowId xmlns:a16="http://schemas.microsoft.com/office/drawing/2014/main" xmlns="" val="2281878550"/>
                  </a:ext>
                </a:extLst>
              </a:tr>
              <a:tr h="567063">
                <a:tc>
                  <a:txBody>
                    <a:bodyPr/>
                    <a:lstStyle/>
                    <a:p>
                      <a:r>
                        <a:rPr lang="en-GB" dirty="0"/>
                        <a:t>Increase the quality and quantity of breed health data</a:t>
                      </a:r>
                    </a:p>
                  </a:txBody>
                  <a:tcPr/>
                </a:tc>
                <a:tc>
                  <a:txBody>
                    <a:bodyPr/>
                    <a:lstStyle/>
                    <a:p>
                      <a:r>
                        <a:rPr lang="en-GB" dirty="0"/>
                        <a:t>Conduct (regular) Breed Health Surveys (&amp; report results)</a:t>
                      </a:r>
                    </a:p>
                    <a:p>
                      <a:r>
                        <a:rPr lang="en-GB" dirty="0"/>
                        <a:t>Establish a system for reporting Mortality (age and cause of death)</a:t>
                      </a:r>
                    </a:p>
                    <a:p>
                      <a:r>
                        <a:rPr lang="en-GB" dirty="0"/>
                        <a:t>Promote participation in research into specific health conditions</a:t>
                      </a:r>
                    </a:p>
                  </a:txBody>
                  <a:tcPr/>
                </a:tc>
                <a:extLst>
                  <a:ext uri="{0D108BD9-81ED-4DB2-BD59-A6C34878D82A}">
                    <a16:rowId xmlns:a16="http://schemas.microsoft.com/office/drawing/2014/main" xmlns="" val="3612929046"/>
                  </a:ext>
                </a:extLst>
              </a:tr>
              <a:tr h="567063">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4204581221"/>
                  </a:ext>
                </a:extLst>
              </a:tr>
              <a:tr h="567063">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1938946295"/>
                  </a:ext>
                </a:extLst>
              </a:tr>
              <a:tr h="5670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tc>
                  <a:txBody>
                    <a:bodyPr/>
                    <a:lstStyle/>
                    <a:p>
                      <a:endParaRPr lang="en-GB" dirty="0"/>
                    </a:p>
                  </a:txBody>
                  <a:tcPr/>
                </a:tc>
                <a:extLst>
                  <a:ext uri="{0D108BD9-81ED-4DB2-BD59-A6C34878D82A}">
                    <a16:rowId xmlns:a16="http://schemas.microsoft.com/office/drawing/2014/main" xmlns="" val="3082222527"/>
                  </a:ext>
                </a:extLst>
              </a:tr>
              <a:tr h="567063">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1963929252"/>
                  </a:ext>
                </a:extLst>
              </a:tr>
            </a:tbl>
          </a:graphicData>
        </a:graphic>
      </p:graphicFrame>
    </p:spTree>
    <p:extLst>
      <p:ext uri="{BB962C8B-B14F-4D97-AF65-F5344CB8AC3E}">
        <p14:creationId xmlns:p14="http://schemas.microsoft.com/office/powerpoint/2010/main" val="3643962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prstGeom prst="rect">
            <a:avLst/>
          </a:prstGeom>
        </p:spPr>
        <p:txBody>
          <a:bodyPr lIns="91425" tIns="91425" rIns="91425" bIns="91425" anchor="b" anchorCtr="0">
            <a:noAutofit/>
          </a:bodyPr>
          <a:lstStyle/>
          <a:p>
            <a:r>
              <a:rPr lang="en-GB" dirty="0"/>
              <a:t>Example objectives and actions</a:t>
            </a:r>
          </a:p>
        </p:txBody>
      </p:sp>
      <p:graphicFrame>
        <p:nvGraphicFramePr>
          <p:cNvPr id="5" name="Table 4">
            <a:extLst>
              <a:ext uri="{FF2B5EF4-FFF2-40B4-BE49-F238E27FC236}">
                <a16:creationId xmlns:a16="http://schemas.microsoft.com/office/drawing/2014/main" xmlns="" id="{42334F95-E926-4977-8F8D-D10E6AD17CF0}"/>
              </a:ext>
            </a:extLst>
          </p:cNvPr>
          <p:cNvGraphicFramePr>
            <a:graphicFrameLocks noGrp="1"/>
          </p:cNvGraphicFramePr>
          <p:nvPr>
            <p:extLst>
              <p:ext uri="{D42A27DB-BD31-4B8C-83A1-F6EECF244321}">
                <p14:modId xmlns:p14="http://schemas.microsoft.com/office/powerpoint/2010/main" val="329825178"/>
              </p:ext>
            </p:extLst>
          </p:nvPr>
        </p:nvGraphicFramePr>
        <p:xfrm>
          <a:off x="609600" y="1772816"/>
          <a:ext cx="10972800" cy="3566835"/>
        </p:xfrm>
        <a:graphic>
          <a:graphicData uri="http://schemas.openxmlformats.org/drawingml/2006/table">
            <a:tbl>
              <a:tblPr firstRow="1" bandRow="1">
                <a:tableStyleId>{5C22544A-7EE6-4342-B048-85BDC9FD1C3A}</a:tableStyleId>
              </a:tblPr>
              <a:tblGrid>
                <a:gridCol w="4766320">
                  <a:extLst>
                    <a:ext uri="{9D8B030D-6E8A-4147-A177-3AD203B41FA5}">
                      <a16:colId xmlns:a16="http://schemas.microsoft.com/office/drawing/2014/main" xmlns="" val="3114651045"/>
                    </a:ext>
                  </a:extLst>
                </a:gridCol>
                <a:gridCol w="6206480">
                  <a:extLst>
                    <a:ext uri="{9D8B030D-6E8A-4147-A177-3AD203B41FA5}">
                      <a16:colId xmlns:a16="http://schemas.microsoft.com/office/drawing/2014/main" xmlns="" val="281156479"/>
                    </a:ext>
                  </a:extLst>
                </a:gridCol>
              </a:tblGrid>
              <a:tr h="567063">
                <a:tc>
                  <a:txBody>
                    <a:bodyPr/>
                    <a:lstStyle/>
                    <a:p>
                      <a:r>
                        <a:rPr lang="en-GB" dirty="0"/>
                        <a:t>Objectives: Ownership</a:t>
                      </a:r>
                    </a:p>
                  </a:txBody>
                  <a:tcPr/>
                </a:tc>
                <a:tc>
                  <a:txBody>
                    <a:bodyPr/>
                    <a:lstStyle/>
                    <a:p>
                      <a:r>
                        <a:rPr lang="en-GB" dirty="0"/>
                        <a:t>Actions</a:t>
                      </a:r>
                    </a:p>
                  </a:txBody>
                  <a:tcPr/>
                </a:tc>
                <a:extLst>
                  <a:ext uri="{0D108BD9-81ED-4DB2-BD59-A6C34878D82A}">
                    <a16:rowId xmlns:a16="http://schemas.microsoft.com/office/drawing/2014/main" xmlns="" val="2281878550"/>
                  </a:ext>
                </a:extLst>
              </a:tr>
              <a:tr h="567063">
                <a:tc>
                  <a:txBody>
                    <a:bodyPr/>
                    <a:lstStyle/>
                    <a:p>
                      <a:r>
                        <a:rPr lang="en-GB" dirty="0"/>
                        <a:t>Improve the quality of life of dogs through improved husbandry (owner care)</a:t>
                      </a:r>
                    </a:p>
                  </a:txBody>
                  <a:tcPr/>
                </a:tc>
                <a:tc>
                  <a:txBody>
                    <a:bodyPr/>
                    <a:lstStyle/>
                    <a:p>
                      <a:r>
                        <a:rPr lang="en-GB" dirty="0"/>
                        <a:t>Create a website with advice for owners and buyers</a:t>
                      </a:r>
                    </a:p>
                    <a:p>
                      <a:r>
                        <a:rPr lang="en-GB" dirty="0"/>
                        <a:t>Communicate good husbandry practices via Social media</a:t>
                      </a:r>
                    </a:p>
                    <a:p>
                      <a:r>
                        <a:rPr lang="en-GB" dirty="0"/>
                        <a:t>Create and promote a Health Scheme for owners (Gold/Silver/Bronze)</a:t>
                      </a:r>
                    </a:p>
                  </a:txBody>
                  <a:tcPr/>
                </a:tc>
                <a:extLst>
                  <a:ext uri="{0D108BD9-81ED-4DB2-BD59-A6C34878D82A}">
                    <a16:rowId xmlns:a16="http://schemas.microsoft.com/office/drawing/2014/main" xmlns="" val="3612929046"/>
                  </a:ext>
                </a:extLst>
              </a:tr>
              <a:tr h="567063">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4204581221"/>
                  </a:ext>
                </a:extLst>
              </a:tr>
              <a:tr h="567063">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1938946295"/>
                  </a:ext>
                </a:extLst>
              </a:tr>
              <a:tr h="5670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tc>
                <a:tc>
                  <a:txBody>
                    <a:bodyPr/>
                    <a:lstStyle/>
                    <a:p>
                      <a:endParaRPr lang="en-GB" dirty="0"/>
                    </a:p>
                  </a:txBody>
                  <a:tcPr/>
                </a:tc>
                <a:extLst>
                  <a:ext uri="{0D108BD9-81ED-4DB2-BD59-A6C34878D82A}">
                    <a16:rowId xmlns:a16="http://schemas.microsoft.com/office/drawing/2014/main" xmlns="" val="3082222527"/>
                  </a:ext>
                </a:extLst>
              </a:tr>
              <a:tr h="567063">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1963929252"/>
                  </a:ext>
                </a:extLst>
              </a:tr>
            </a:tbl>
          </a:graphicData>
        </a:graphic>
      </p:graphicFrame>
    </p:spTree>
    <p:extLst>
      <p:ext uri="{BB962C8B-B14F-4D97-AF65-F5344CB8AC3E}">
        <p14:creationId xmlns:p14="http://schemas.microsoft.com/office/powerpoint/2010/main" val="9017277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3392" y="548680"/>
            <a:ext cx="11089232" cy="3847207"/>
          </a:xfrm>
          <a:prstGeom prst="rect">
            <a:avLst/>
          </a:prstGeom>
          <a:noFill/>
        </p:spPr>
        <p:txBody>
          <a:bodyPr wrap="square" rtlCol="0">
            <a:spAutoFit/>
          </a:bodyPr>
          <a:lstStyle/>
          <a:p>
            <a:r>
              <a:rPr lang="en-US" b="1" dirty="0" smtClean="0"/>
              <a:t>Links in this document</a:t>
            </a:r>
          </a:p>
          <a:p>
            <a:endParaRPr lang="en-US" b="1" dirty="0"/>
          </a:p>
          <a:p>
            <a:r>
              <a:rPr lang="en-GB" sz="1200" b="1" dirty="0">
                <a:solidFill>
                  <a:schemeClr val="tx1"/>
                </a:solidFill>
                <a:hlinkClick r:id="rId2"/>
              </a:rPr>
              <a:t>Breed-specific Breeding Strategy documents (e.g. RAS, JTO</a:t>
            </a:r>
            <a:r>
              <a:rPr lang="en-GB" sz="1200" b="1" dirty="0" smtClean="0">
                <a:solidFill>
                  <a:schemeClr val="tx1"/>
                </a:solidFill>
                <a:hlinkClick r:id="rId2"/>
              </a:rPr>
              <a:t>)</a:t>
            </a:r>
            <a:endParaRPr lang="en-GB" sz="1200" b="1" dirty="0" smtClean="0">
              <a:solidFill>
                <a:schemeClr val="tx1"/>
              </a:solidFill>
            </a:endParaRPr>
          </a:p>
          <a:p>
            <a:pPr marL="576263" indent="-119063">
              <a:buFont typeface="Arial" panose="020B0604020202020204" pitchFamily="34" charset="0"/>
              <a:buChar char="•"/>
            </a:pPr>
            <a:r>
              <a:rPr lang="en-US" sz="1200" dirty="0">
                <a:solidFill>
                  <a:schemeClr val="tx1"/>
                </a:solidFill>
                <a:hlinkClick r:id="rId2"/>
              </a:rPr>
              <a:t>https://dogwellnet.com/breeds/additional-breed-resources/breeds-with-summaries-of-swedish-kc-finnish-kc-or-norwegian-kc-breeding-strategies-r179</a:t>
            </a:r>
            <a:r>
              <a:rPr lang="en-US" sz="1200" dirty="0" smtClean="0">
                <a:solidFill>
                  <a:schemeClr val="tx1"/>
                </a:solidFill>
                <a:hlinkClick r:id="rId2"/>
              </a:rPr>
              <a:t>/</a:t>
            </a:r>
            <a:endParaRPr lang="en-US" sz="1200" dirty="0" smtClean="0">
              <a:solidFill>
                <a:schemeClr val="tx1"/>
              </a:solidFill>
            </a:endParaRPr>
          </a:p>
          <a:p>
            <a:pPr marL="727075" lvl="1" indent="-95250">
              <a:buFont typeface="Arial" panose="020B0604020202020204" pitchFamily="34" charset="0"/>
              <a:buChar char="•"/>
              <a:tabLst>
                <a:tab pos="363538" algn="l"/>
              </a:tabLst>
            </a:pPr>
            <a:r>
              <a:rPr lang="en-US" sz="1200" dirty="0" smtClean="0">
                <a:solidFill>
                  <a:schemeClr val="tx1"/>
                </a:solidFill>
                <a:hlinkClick r:id="rId3"/>
              </a:rPr>
              <a:t>FKC </a:t>
            </a:r>
            <a:r>
              <a:rPr lang="en-US" sz="1200" dirty="0">
                <a:solidFill>
                  <a:schemeClr val="tx1"/>
                </a:solidFill>
                <a:hlinkClick r:id="rId3"/>
              </a:rPr>
              <a:t>Breeding Strategy TEMPLATE for Breeds with Large </a:t>
            </a:r>
            <a:r>
              <a:rPr lang="en-US" sz="1200" dirty="0" smtClean="0">
                <a:solidFill>
                  <a:schemeClr val="tx1"/>
                </a:solidFill>
                <a:hlinkClick r:id="rId3"/>
              </a:rPr>
              <a:t>Populations</a:t>
            </a:r>
            <a:endParaRPr lang="en-US" sz="1200" dirty="0" smtClean="0">
              <a:solidFill>
                <a:schemeClr val="tx1"/>
              </a:solidFill>
            </a:endParaRPr>
          </a:p>
          <a:p>
            <a:pPr marL="1371600" lvl="3" indent="-168275">
              <a:buFont typeface="Arial" panose="020B0604020202020204" pitchFamily="34" charset="0"/>
              <a:buChar char="•"/>
              <a:tabLst>
                <a:tab pos="363538" algn="l"/>
              </a:tabLst>
            </a:pPr>
            <a:r>
              <a:rPr lang="en-US" sz="1200" dirty="0">
                <a:solidFill>
                  <a:schemeClr val="tx1"/>
                </a:solidFill>
                <a:hlinkClick r:id="rId3"/>
              </a:rPr>
              <a:t>https://dogwellnet.com/files/file/348-fkc-breeding-strategy-template-for-breeds-with-large-populations/</a:t>
            </a:r>
            <a:endParaRPr lang="en-US" sz="1200" dirty="0">
              <a:solidFill>
                <a:schemeClr val="tx1"/>
              </a:solidFill>
            </a:endParaRPr>
          </a:p>
          <a:p>
            <a:pPr marL="727075" lvl="1" indent="-152400">
              <a:buFont typeface="Arial" panose="020B0604020202020204" pitchFamily="34" charset="0"/>
              <a:buChar char="•"/>
              <a:tabLst>
                <a:tab pos="363538" algn="l"/>
              </a:tabLst>
            </a:pPr>
            <a:r>
              <a:rPr lang="en-US" sz="1200" dirty="0">
                <a:solidFill>
                  <a:schemeClr val="tx1"/>
                </a:solidFill>
                <a:hlinkClick r:id="rId4"/>
              </a:rPr>
              <a:t>Norwegian Kennel Club RAS TEMPLATE </a:t>
            </a:r>
            <a:r>
              <a:rPr lang="en-US" sz="1200" dirty="0" smtClean="0">
                <a:solidFill>
                  <a:schemeClr val="tx1"/>
                </a:solidFill>
                <a:hlinkClick r:id="rId4"/>
              </a:rPr>
              <a:t>English</a:t>
            </a:r>
            <a:endParaRPr lang="en-US" sz="1200" dirty="0" smtClean="0">
              <a:solidFill>
                <a:schemeClr val="tx1"/>
              </a:solidFill>
            </a:endParaRPr>
          </a:p>
          <a:p>
            <a:pPr marL="1371600" lvl="1" indent="-168275">
              <a:buFont typeface="Arial" panose="020B0604020202020204" pitchFamily="34" charset="0"/>
              <a:buChar char="•"/>
              <a:tabLst>
                <a:tab pos="363538" algn="l"/>
              </a:tabLst>
            </a:pPr>
            <a:r>
              <a:rPr lang="en-US" sz="1200" dirty="0">
                <a:solidFill>
                  <a:schemeClr val="tx1"/>
                </a:solidFill>
                <a:hlinkClick r:id="rId4"/>
              </a:rPr>
              <a:t>https://dogwellnet.com/files/file/349-norwegian-kennel-club-ras-template-english/</a:t>
            </a:r>
            <a:endParaRPr lang="en-GB" sz="1200" dirty="0">
              <a:solidFill>
                <a:schemeClr val="tx1"/>
              </a:solidFill>
            </a:endParaRPr>
          </a:p>
          <a:p>
            <a:endParaRPr lang="en-US" sz="1200" b="1" dirty="0">
              <a:solidFill>
                <a:schemeClr val="tx1"/>
              </a:solidFill>
            </a:endParaRPr>
          </a:p>
          <a:p>
            <a:r>
              <a:rPr lang="en-US" sz="1200" b="1" dirty="0">
                <a:solidFill>
                  <a:schemeClr val="tx1"/>
                </a:solidFill>
                <a:hlinkClick r:id="rId5"/>
              </a:rPr>
              <a:t>The Kennel Club Breed Health Improvement </a:t>
            </a:r>
            <a:r>
              <a:rPr lang="en-US" sz="1200" b="1" dirty="0" err="1">
                <a:solidFill>
                  <a:schemeClr val="tx1"/>
                </a:solidFill>
                <a:hlinkClick r:id="rId5"/>
              </a:rPr>
              <a:t>Stategy</a:t>
            </a:r>
            <a:r>
              <a:rPr lang="en-US" sz="1200" b="1" dirty="0">
                <a:solidFill>
                  <a:schemeClr val="tx1"/>
                </a:solidFill>
                <a:hlinkClick r:id="rId5"/>
              </a:rPr>
              <a:t> - A Step by Step Guide</a:t>
            </a:r>
            <a:r>
              <a:rPr lang="en-GB" sz="1200" b="1" dirty="0" smtClean="0">
                <a:solidFill>
                  <a:schemeClr val="tx1"/>
                </a:solidFill>
              </a:rPr>
              <a:t>) with </a:t>
            </a:r>
            <a:r>
              <a:rPr lang="en-GB" sz="1200" b="1" dirty="0">
                <a:solidFill>
                  <a:schemeClr val="tx1"/>
                </a:solidFill>
              </a:rPr>
              <a:t>template examples</a:t>
            </a:r>
            <a:r>
              <a:rPr lang="en-GB" sz="1200" dirty="0">
                <a:solidFill>
                  <a:schemeClr val="tx1"/>
                </a:solidFill>
              </a:rPr>
              <a:t> </a:t>
            </a:r>
            <a:endParaRPr lang="en-GB" sz="1200" dirty="0" smtClean="0">
              <a:solidFill>
                <a:schemeClr val="tx1"/>
              </a:solidFill>
            </a:endParaRPr>
          </a:p>
          <a:p>
            <a:pPr marL="576263" indent="-109538">
              <a:buFont typeface="Arial" panose="020B0604020202020204" pitchFamily="34" charset="0"/>
              <a:buChar char="•"/>
            </a:pPr>
            <a:r>
              <a:rPr lang="en-US" sz="1200" dirty="0">
                <a:solidFill>
                  <a:schemeClr val="tx1"/>
                </a:solidFill>
                <a:hlinkClick r:id="rId5"/>
              </a:rPr>
              <a:t>https://dogwellnet.com/files/file/73-the-kennel-club-breed-health-improvement-stategy-a-step-by-step-guide/</a:t>
            </a:r>
            <a:endParaRPr lang="en-GB" sz="1200" dirty="0" smtClean="0">
              <a:solidFill>
                <a:schemeClr val="tx1"/>
              </a:solidFill>
            </a:endParaRPr>
          </a:p>
          <a:p>
            <a:r>
              <a:rPr lang="en-GB" sz="1200" b="1" dirty="0" smtClean="0">
                <a:solidFill>
                  <a:schemeClr val="tx1"/>
                </a:solidFill>
                <a:hlinkClick r:id="rId6"/>
              </a:rPr>
              <a:t>Breed </a:t>
            </a:r>
            <a:r>
              <a:rPr lang="en-GB" sz="1200" b="1" dirty="0">
                <a:solidFill>
                  <a:schemeClr val="tx1"/>
                </a:solidFill>
                <a:hlinkClick r:id="rId6"/>
              </a:rPr>
              <a:t>Health and Conservation </a:t>
            </a:r>
            <a:r>
              <a:rPr lang="en-GB" sz="1200" b="1" dirty="0" smtClean="0">
                <a:solidFill>
                  <a:schemeClr val="tx1"/>
                </a:solidFill>
                <a:hlinkClick r:id="rId6"/>
              </a:rPr>
              <a:t>Plans</a:t>
            </a:r>
            <a:endParaRPr lang="en-GB" sz="1200" b="1" dirty="0" smtClean="0">
              <a:solidFill>
                <a:schemeClr val="tx1"/>
              </a:solidFill>
            </a:endParaRPr>
          </a:p>
          <a:p>
            <a:pPr marL="576263" indent="-119063">
              <a:buFont typeface="Arial" panose="020B0604020202020204" pitchFamily="34" charset="0"/>
              <a:buChar char="•"/>
            </a:pPr>
            <a:r>
              <a:rPr lang="en-US" sz="1200" dirty="0">
                <a:solidFill>
                  <a:schemeClr val="tx1"/>
                </a:solidFill>
                <a:hlinkClick r:id="rId6"/>
              </a:rPr>
              <a:t>https://dogwellnet.com/files/file/397-the-kennel-club-breed-health-conservation-plan-example-template-bhcp</a:t>
            </a:r>
            <a:r>
              <a:rPr lang="en-US" sz="1200" dirty="0" smtClean="0">
                <a:solidFill>
                  <a:schemeClr val="tx1"/>
                </a:solidFill>
                <a:hlinkClick r:id="rId6"/>
              </a:rPr>
              <a:t>/</a:t>
            </a:r>
            <a:endParaRPr lang="en-US" sz="1200" dirty="0" smtClean="0">
              <a:solidFill>
                <a:schemeClr val="tx1"/>
              </a:solidFill>
            </a:endParaRPr>
          </a:p>
          <a:p>
            <a:pPr marL="576263" indent="-119063">
              <a:buFont typeface="Arial" panose="020B0604020202020204" pitchFamily="34" charset="0"/>
              <a:buChar char="•"/>
            </a:pPr>
            <a:endParaRPr lang="en-US" sz="1200" dirty="0">
              <a:solidFill>
                <a:schemeClr val="tx1"/>
              </a:solidFill>
            </a:endParaRPr>
          </a:p>
          <a:p>
            <a:pPr marL="119063" indent="-119063"/>
            <a:endParaRPr lang="en-GB" sz="1200" dirty="0">
              <a:solidFill>
                <a:schemeClr val="tx1"/>
              </a:solidFill>
            </a:endParaRPr>
          </a:p>
          <a:p>
            <a:r>
              <a:rPr lang="en-US" sz="1200" b="1" dirty="0">
                <a:hlinkClick r:id="rId7"/>
              </a:rPr>
              <a:t>Generic Illness Severity Index for dogs</a:t>
            </a:r>
            <a:r>
              <a:rPr lang="en-US" sz="1200" b="1" dirty="0"/>
              <a:t> (Asher et al. 2009</a:t>
            </a:r>
            <a:r>
              <a:rPr lang="en-US" sz="1200" b="1" dirty="0" smtClean="0"/>
              <a:t>)</a:t>
            </a:r>
          </a:p>
          <a:p>
            <a:pPr marL="576263" indent="-119063">
              <a:buFont typeface="Arial" panose="020B0604020202020204" pitchFamily="34" charset="0"/>
              <a:buChar char="•"/>
            </a:pPr>
            <a:r>
              <a:rPr lang="en-US" sz="1200" dirty="0">
                <a:hlinkClick r:id="rId7"/>
              </a:rPr>
              <a:t>https://dogwellnet.com/files/file/157-inherited-defects-in-pedigree-dogs-parts-1-and-2</a:t>
            </a:r>
            <a:r>
              <a:rPr lang="en-US" sz="1200" dirty="0" smtClean="0">
                <a:hlinkClick r:id="rId7"/>
              </a:rPr>
              <a:t>/</a:t>
            </a:r>
            <a:endParaRPr lang="en-US" sz="1200" dirty="0" smtClean="0"/>
          </a:p>
          <a:p>
            <a:endParaRPr lang="en-US" sz="1200" dirty="0"/>
          </a:p>
          <a:p>
            <a:r>
              <a:rPr lang="en-US" sz="1200" b="1" dirty="0">
                <a:hlinkClick r:id="rId8"/>
              </a:rPr>
              <a:t>genetic test </a:t>
            </a:r>
            <a:r>
              <a:rPr lang="en-US" sz="1200" b="1" dirty="0" smtClean="0">
                <a:hlinkClick r:id="rId8"/>
              </a:rPr>
              <a:t>available</a:t>
            </a:r>
            <a:endParaRPr lang="en-US" sz="1200" b="1" dirty="0" smtClean="0"/>
          </a:p>
          <a:p>
            <a:pPr marL="171450" indent="-171450">
              <a:buFont typeface="Arial" panose="020B0604020202020204" pitchFamily="34" charset="0"/>
              <a:buChar char="•"/>
            </a:pPr>
            <a:r>
              <a:rPr lang="en-US" sz="1200" dirty="0" smtClean="0">
                <a:hlinkClick r:id="rId8"/>
              </a:rPr>
              <a:t>HGTD: https</a:t>
            </a:r>
            <a:r>
              <a:rPr lang="en-US" sz="1200" dirty="0">
                <a:hlinkClick r:id="rId8"/>
              </a:rPr>
              <a:t>://dogwellnet.com/ctp/</a:t>
            </a:r>
            <a:endParaRPr lang="en-US" sz="1200" b="1" dirty="0"/>
          </a:p>
        </p:txBody>
      </p:sp>
    </p:spTree>
    <p:extLst>
      <p:ext uri="{BB962C8B-B14F-4D97-AF65-F5344CB8AC3E}">
        <p14:creationId xmlns:p14="http://schemas.microsoft.com/office/powerpoint/2010/main" val="3993514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C5587C7-1D7C-42D9-93A7-9153CC9531C8}"/>
              </a:ext>
            </a:extLst>
          </p:cNvPr>
          <p:cNvSpPr>
            <a:spLocks noGrp="1"/>
          </p:cNvSpPr>
          <p:nvPr>
            <p:ph type="title"/>
          </p:nvPr>
        </p:nvSpPr>
        <p:spPr/>
        <p:txBody>
          <a:bodyPr/>
          <a:lstStyle/>
          <a:p>
            <a:r>
              <a:rPr lang="en-GB" dirty="0"/>
              <a:t>Acknowledgements</a:t>
            </a:r>
          </a:p>
        </p:txBody>
      </p:sp>
      <p:sp>
        <p:nvSpPr>
          <p:cNvPr id="3" name="Text Placeholder 2">
            <a:extLst>
              <a:ext uri="{FF2B5EF4-FFF2-40B4-BE49-F238E27FC236}">
                <a16:creationId xmlns:a16="http://schemas.microsoft.com/office/drawing/2014/main" xmlns="" id="{07A2AF65-E1C6-4236-A46B-2DD34691475D}"/>
              </a:ext>
            </a:extLst>
          </p:cNvPr>
          <p:cNvSpPr>
            <a:spLocks noGrp="1"/>
          </p:cNvSpPr>
          <p:nvPr>
            <p:ph type="body" idx="1"/>
          </p:nvPr>
        </p:nvSpPr>
        <p:spPr/>
        <p:txBody>
          <a:bodyPr/>
          <a:lstStyle/>
          <a:p>
            <a:r>
              <a:rPr lang="en-GB" dirty="0"/>
              <a:t>The content of this document is based on inputs from:</a:t>
            </a:r>
            <a:br>
              <a:rPr lang="en-GB" dirty="0"/>
            </a:br>
            <a:endParaRPr lang="en-GB" dirty="0"/>
          </a:p>
          <a:p>
            <a:pPr lvl="1"/>
            <a:r>
              <a:rPr lang="en-GB" dirty="0"/>
              <a:t>Brenda Bonnett</a:t>
            </a:r>
          </a:p>
          <a:p>
            <a:pPr lvl="1"/>
            <a:r>
              <a:rPr lang="en-GB" dirty="0"/>
              <a:t>Katy Evans</a:t>
            </a:r>
          </a:p>
          <a:p>
            <a:pPr lvl="1"/>
            <a:r>
              <a:rPr lang="en-GB" dirty="0"/>
              <a:t>Gregoire Leroy</a:t>
            </a:r>
          </a:p>
          <a:p>
            <a:pPr lvl="1"/>
            <a:r>
              <a:rPr lang="en-GB" dirty="0"/>
              <a:t>Helena </a:t>
            </a:r>
            <a:r>
              <a:rPr lang="en-GB" dirty="0" err="1"/>
              <a:t>Skarp</a:t>
            </a:r>
            <a:endParaRPr lang="en-GB" dirty="0"/>
          </a:p>
          <a:p>
            <a:pPr lvl="1"/>
            <a:r>
              <a:rPr lang="en-GB" dirty="0"/>
              <a:t>Ian Seath</a:t>
            </a:r>
          </a:p>
          <a:p>
            <a:pPr lvl="1"/>
            <a:endParaRPr lang="en-GB" dirty="0"/>
          </a:p>
        </p:txBody>
      </p:sp>
    </p:spTree>
    <p:extLst>
      <p:ext uri="{BB962C8B-B14F-4D97-AF65-F5344CB8AC3E}">
        <p14:creationId xmlns:p14="http://schemas.microsoft.com/office/powerpoint/2010/main" val="4151160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07FD06-4C7D-4073-AA5E-4A3D629C6D40}"/>
              </a:ext>
            </a:extLst>
          </p:cNvPr>
          <p:cNvSpPr>
            <a:spLocks noGrp="1"/>
          </p:cNvSpPr>
          <p:nvPr>
            <p:ph type="title"/>
          </p:nvPr>
        </p:nvSpPr>
        <p:spPr/>
        <p:txBody>
          <a:bodyPr/>
          <a:lstStyle/>
          <a:p>
            <a:r>
              <a:rPr lang="en-GB" dirty="0"/>
              <a:t>Background</a:t>
            </a:r>
          </a:p>
        </p:txBody>
      </p:sp>
      <p:sp>
        <p:nvSpPr>
          <p:cNvPr id="3" name="Text Placeholder 2">
            <a:extLst>
              <a:ext uri="{FF2B5EF4-FFF2-40B4-BE49-F238E27FC236}">
                <a16:creationId xmlns:a16="http://schemas.microsoft.com/office/drawing/2014/main" xmlns="" id="{14561C37-8016-4893-B723-EF6AC690A430}"/>
              </a:ext>
            </a:extLst>
          </p:cNvPr>
          <p:cNvSpPr>
            <a:spLocks noGrp="1"/>
          </p:cNvSpPr>
          <p:nvPr>
            <p:ph type="body" idx="1"/>
          </p:nvPr>
        </p:nvSpPr>
        <p:spPr/>
        <p:txBody>
          <a:bodyPr/>
          <a:lstStyle/>
          <a:p>
            <a:pPr marL="363538" indent="-363538">
              <a:tabLst>
                <a:tab pos="363538" algn="l"/>
              </a:tabLst>
            </a:pPr>
            <a:r>
              <a:rPr lang="en-GB" sz="2400" dirty="0"/>
              <a:t>There are examples of </a:t>
            </a:r>
            <a:r>
              <a:rPr lang="en-GB" sz="2400" dirty="0">
                <a:hlinkClick r:id="rId2"/>
              </a:rPr>
              <a:t>Breed-specific Breeding Strategy documents (e.g. </a:t>
            </a:r>
            <a:r>
              <a:rPr lang="en-GB" sz="2400" dirty="0" smtClean="0">
                <a:hlinkClick r:id="rId2"/>
              </a:rPr>
              <a:t>RAS, JTO)</a:t>
            </a:r>
            <a:r>
              <a:rPr lang="en-GB" sz="2400" dirty="0" smtClean="0"/>
              <a:t> </a:t>
            </a:r>
            <a:r>
              <a:rPr lang="en-GB" sz="2400" dirty="0"/>
              <a:t>which provide good starting templates for others to </a:t>
            </a:r>
            <a:r>
              <a:rPr lang="en-GB" sz="2400" dirty="0" smtClean="0"/>
              <a:t>use</a:t>
            </a:r>
          </a:p>
          <a:p>
            <a:pPr marL="727076" lvl="1" indent="-363538">
              <a:tabLst>
                <a:tab pos="363538" algn="l"/>
              </a:tabLst>
            </a:pPr>
            <a:r>
              <a:rPr lang="en-US" dirty="0">
                <a:hlinkClick r:id="rId3"/>
              </a:rPr>
              <a:t>FKC Breeding Strategy TEMPLATE for Breeds with Large </a:t>
            </a:r>
            <a:r>
              <a:rPr lang="en-US" dirty="0" smtClean="0">
                <a:hlinkClick r:id="rId3"/>
              </a:rPr>
              <a:t>Populations</a:t>
            </a:r>
            <a:endParaRPr lang="en-US" dirty="0" smtClean="0"/>
          </a:p>
          <a:p>
            <a:pPr marL="727076" lvl="1" indent="-363538">
              <a:tabLst>
                <a:tab pos="363538" algn="l"/>
              </a:tabLst>
            </a:pPr>
            <a:r>
              <a:rPr lang="en-US" dirty="0">
                <a:hlinkClick r:id="rId4"/>
              </a:rPr>
              <a:t>Norwegian Kennel Club RAS TEMPLATE </a:t>
            </a:r>
            <a:r>
              <a:rPr lang="en-US" dirty="0" smtClean="0">
                <a:hlinkClick r:id="rId4"/>
              </a:rPr>
              <a:t>English</a:t>
            </a:r>
            <a:endParaRPr lang="en-GB" dirty="0"/>
          </a:p>
          <a:p>
            <a:pPr marL="363538" indent="-363538">
              <a:tabLst>
                <a:tab pos="363538" algn="l"/>
              </a:tabLst>
            </a:pPr>
            <a:r>
              <a:rPr lang="en-GB" sz="2400" dirty="0"/>
              <a:t>The UK KC also has a Strategy </a:t>
            </a:r>
            <a:r>
              <a:rPr lang="en-GB" sz="2400" dirty="0" smtClean="0"/>
              <a:t>Guide </a:t>
            </a:r>
            <a:r>
              <a:rPr lang="en-GB" sz="2400" dirty="0" smtClean="0"/>
              <a:t>(</a:t>
            </a:r>
            <a:r>
              <a:rPr lang="en-US" sz="2400" dirty="0" smtClean="0">
                <a:solidFill>
                  <a:srgbClr val="003876"/>
                </a:solidFill>
                <a:hlinkClick r:id="rId5"/>
              </a:rPr>
              <a:t>The Kennel Club Breed Health Improvement </a:t>
            </a:r>
            <a:r>
              <a:rPr lang="en-US" sz="2400" dirty="0" err="1" smtClean="0">
                <a:solidFill>
                  <a:srgbClr val="003876"/>
                </a:solidFill>
                <a:hlinkClick r:id="rId5"/>
              </a:rPr>
              <a:t>Stategy</a:t>
            </a:r>
            <a:r>
              <a:rPr lang="en-US" sz="2400" dirty="0" smtClean="0">
                <a:solidFill>
                  <a:srgbClr val="003876"/>
                </a:solidFill>
                <a:hlinkClick r:id="rId5"/>
              </a:rPr>
              <a:t> - A Step by Step Guide</a:t>
            </a:r>
            <a:r>
              <a:rPr lang="en-GB" sz="2400" dirty="0" smtClean="0"/>
              <a:t>) </a:t>
            </a:r>
            <a:r>
              <a:rPr lang="en-GB" sz="2400" dirty="0"/>
              <a:t>with template </a:t>
            </a:r>
            <a:r>
              <a:rPr lang="en-GB" sz="2400" dirty="0" smtClean="0"/>
              <a:t>examples </a:t>
            </a:r>
            <a:r>
              <a:rPr lang="en-GB" sz="2400" dirty="0"/>
              <a:t>and now has </a:t>
            </a:r>
            <a:r>
              <a:rPr lang="en-GB" sz="2400" dirty="0">
                <a:hlinkClick r:id="rId6"/>
              </a:rPr>
              <a:t>Breed Health and Conservation Plans</a:t>
            </a:r>
            <a:endParaRPr lang="en-GB" sz="2400" dirty="0"/>
          </a:p>
          <a:p>
            <a:pPr marL="363538" indent="-363538">
              <a:tabLst>
                <a:tab pos="363538" algn="l"/>
              </a:tabLst>
            </a:pPr>
            <a:r>
              <a:rPr lang="en-GB" sz="2400" dirty="0"/>
              <a:t>A range of terminology is already in use; we should aim to harmonise, rather than standardise, so that everyone has a common understanding of what is being done</a:t>
            </a:r>
          </a:p>
          <a:p>
            <a:pPr>
              <a:buNone/>
            </a:pPr>
            <a:endParaRPr lang="en-GB" dirty="0"/>
          </a:p>
        </p:txBody>
      </p:sp>
    </p:spTree>
    <p:extLst>
      <p:ext uri="{BB962C8B-B14F-4D97-AF65-F5344CB8AC3E}">
        <p14:creationId xmlns:p14="http://schemas.microsoft.com/office/powerpoint/2010/main" val="366838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A59185C-258E-4E41-812A-FB59E16BBF6E}"/>
              </a:ext>
            </a:extLst>
          </p:cNvPr>
          <p:cNvSpPr>
            <a:spLocks noGrp="1"/>
          </p:cNvSpPr>
          <p:nvPr>
            <p:ph type="title"/>
          </p:nvPr>
        </p:nvSpPr>
        <p:spPr/>
        <p:txBody>
          <a:bodyPr/>
          <a:lstStyle/>
          <a:p>
            <a:r>
              <a:rPr lang="en-GB" dirty="0"/>
              <a:t>3 Levels for planning and improvement </a:t>
            </a:r>
          </a:p>
        </p:txBody>
      </p:sp>
      <p:sp>
        <p:nvSpPr>
          <p:cNvPr id="3" name="Text Placeholder 2">
            <a:extLst>
              <a:ext uri="{FF2B5EF4-FFF2-40B4-BE49-F238E27FC236}">
                <a16:creationId xmlns:a16="http://schemas.microsoft.com/office/drawing/2014/main" xmlns="" id="{E28BD2A2-BC0E-47A2-8C8C-E4461D4A88B7}"/>
              </a:ext>
            </a:extLst>
          </p:cNvPr>
          <p:cNvSpPr>
            <a:spLocks noGrp="1"/>
          </p:cNvSpPr>
          <p:nvPr>
            <p:ph type="body" idx="1"/>
          </p:nvPr>
        </p:nvSpPr>
        <p:spPr/>
        <p:txBody>
          <a:bodyPr/>
          <a:lstStyle/>
          <a:p>
            <a:r>
              <a:rPr lang="en-GB" sz="2800" dirty="0"/>
              <a:t>Breed</a:t>
            </a:r>
          </a:p>
          <a:p>
            <a:pPr marL="354013" lvl="1" indent="365125"/>
            <a:r>
              <a:rPr lang="en-GB" sz="2000" dirty="0"/>
              <a:t>This addresses the structure of the population (nationally and internationally)</a:t>
            </a:r>
          </a:p>
          <a:p>
            <a:pPr marL="722313" lvl="1" indent="-368300"/>
            <a:r>
              <a:rPr lang="en-GB" sz="2000" dirty="0"/>
              <a:t>It includes a breed-wide view of health conditions (diseases), longevity, temperament, conformation and working ability (where relevant)</a:t>
            </a:r>
          </a:p>
          <a:p>
            <a:pPr lvl="1"/>
            <a:r>
              <a:rPr lang="en-GB" sz="2000" dirty="0"/>
              <a:t>It focuses on the objectives and strategies to safeguard and improve the future of a breed</a:t>
            </a:r>
          </a:p>
          <a:p>
            <a:r>
              <a:rPr lang="en-GB" sz="2800" dirty="0"/>
              <a:t>Health Condition/Disease</a:t>
            </a:r>
          </a:p>
          <a:p>
            <a:pPr marL="722313" lvl="1" indent="-368300"/>
            <a:r>
              <a:rPr lang="en-GB" sz="2000" dirty="0"/>
              <a:t>This addresses specific plans and tactics for dealing with individual health conditions (or behavioural issues)</a:t>
            </a:r>
          </a:p>
          <a:p>
            <a:pPr marL="722313" lvl="1" indent="-368300"/>
            <a:r>
              <a:rPr lang="en-GB" sz="2000" dirty="0"/>
              <a:t>It focuses on screening and testing programmes available to reduce the risks of perpetuating problems and of breeding affected puppies</a:t>
            </a:r>
          </a:p>
          <a:p>
            <a:r>
              <a:rPr lang="en-GB" sz="2800" dirty="0"/>
              <a:t>Kennel/Dog</a:t>
            </a:r>
          </a:p>
          <a:p>
            <a:pPr lvl="1"/>
            <a:r>
              <a:rPr lang="en-GB" sz="2000" dirty="0"/>
              <a:t>This addresses the individual choices a breeder makes when planning </a:t>
            </a:r>
            <a:r>
              <a:rPr lang="en-GB" sz="2000" dirty="0" err="1"/>
              <a:t>matings</a:t>
            </a:r>
            <a:endParaRPr lang="en-GB" sz="2000" dirty="0"/>
          </a:p>
          <a:p>
            <a:pPr marL="722313" lvl="1" indent="-368300"/>
            <a:r>
              <a:rPr lang="en-GB" sz="2000" dirty="0"/>
              <a:t>It focuses on actions taken to maximise the chances of breeding typical, healthy and temperamentally sound puppies</a:t>
            </a:r>
          </a:p>
        </p:txBody>
      </p:sp>
    </p:spTree>
    <p:extLst>
      <p:ext uri="{BB962C8B-B14F-4D97-AF65-F5344CB8AC3E}">
        <p14:creationId xmlns:p14="http://schemas.microsoft.com/office/powerpoint/2010/main" val="2204986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6E87D1-737F-4485-9F87-517217EECB58}"/>
              </a:ext>
            </a:extLst>
          </p:cNvPr>
          <p:cNvSpPr>
            <a:spLocks noGrp="1"/>
          </p:cNvSpPr>
          <p:nvPr>
            <p:ph type="title"/>
          </p:nvPr>
        </p:nvSpPr>
        <p:spPr/>
        <p:txBody>
          <a:bodyPr/>
          <a:lstStyle/>
          <a:p>
            <a:r>
              <a:rPr lang="en-GB" dirty="0"/>
              <a:t>Terminology currently in use</a:t>
            </a:r>
          </a:p>
        </p:txBody>
      </p:sp>
      <p:graphicFrame>
        <p:nvGraphicFramePr>
          <p:cNvPr id="4" name="Table 3">
            <a:extLst>
              <a:ext uri="{FF2B5EF4-FFF2-40B4-BE49-F238E27FC236}">
                <a16:creationId xmlns:a16="http://schemas.microsoft.com/office/drawing/2014/main" xmlns="" id="{3CB79F0C-1A24-4998-97DC-5E919C12DF0B}"/>
              </a:ext>
            </a:extLst>
          </p:cNvPr>
          <p:cNvGraphicFramePr>
            <a:graphicFrameLocks noGrp="1"/>
          </p:cNvGraphicFramePr>
          <p:nvPr>
            <p:extLst>
              <p:ext uri="{D42A27DB-BD31-4B8C-83A1-F6EECF244321}">
                <p14:modId xmlns:p14="http://schemas.microsoft.com/office/powerpoint/2010/main" val="1150867160"/>
              </p:ext>
            </p:extLst>
          </p:nvPr>
        </p:nvGraphicFramePr>
        <p:xfrm>
          <a:off x="609600" y="1772816"/>
          <a:ext cx="10972800" cy="4601108"/>
        </p:xfrm>
        <a:graphic>
          <a:graphicData uri="http://schemas.openxmlformats.org/drawingml/2006/table">
            <a:tbl>
              <a:tblPr firstRow="1" bandRow="1">
                <a:tableStyleId>{5C22544A-7EE6-4342-B048-85BDC9FD1C3A}</a:tableStyleId>
              </a:tblPr>
              <a:tblGrid>
                <a:gridCol w="1453952">
                  <a:extLst>
                    <a:ext uri="{9D8B030D-6E8A-4147-A177-3AD203B41FA5}">
                      <a16:colId xmlns:a16="http://schemas.microsoft.com/office/drawing/2014/main" xmlns="" val="3194046268"/>
                    </a:ext>
                  </a:extLst>
                </a:gridCol>
                <a:gridCol w="5256584">
                  <a:extLst>
                    <a:ext uri="{9D8B030D-6E8A-4147-A177-3AD203B41FA5}">
                      <a16:colId xmlns:a16="http://schemas.microsoft.com/office/drawing/2014/main" xmlns="" val="3595583260"/>
                    </a:ext>
                  </a:extLst>
                </a:gridCol>
                <a:gridCol w="4262264">
                  <a:extLst>
                    <a:ext uri="{9D8B030D-6E8A-4147-A177-3AD203B41FA5}">
                      <a16:colId xmlns:a16="http://schemas.microsoft.com/office/drawing/2014/main" xmlns="" val="4179870786"/>
                    </a:ext>
                  </a:extLst>
                </a:gridCol>
              </a:tblGrid>
              <a:tr h="432048">
                <a:tc>
                  <a:txBody>
                    <a:bodyPr/>
                    <a:lstStyle/>
                    <a:p>
                      <a:r>
                        <a:rPr lang="en-GB" sz="1800" dirty="0"/>
                        <a:t>Level</a:t>
                      </a:r>
                    </a:p>
                  </a:txBody>
                  <a:tcPr/>
                </a:tc>
                <a:tc>
                  <a:txBody>
                    <a:bodyPr/>
                    <a:lstStyle/>
                    <a:p>
                      <a:r>
                        <a:rPr lang="en-GB" sz="1800" dirty="0"/>
                        <a:t>Terminology in use</a:t>
                      </a:r>
                    </a:p>
                  </a:txBody>
                  <a:tcPr/>
                </a:tc>
                <a:tc>
                  <a:txBody>
                    <a:bodyPr/>
                    <a:lstStyle/>
                    <a:p>
                      <a:r>
                        <a:rPr lang="en-GB" sz="1800" dirty="0"/>
                        <a:t>Comments</a:t>
                      </a:r>
                    </a:p>
                  </a:txBody>
                  <a:tcPr/>
                </a:tc>
                <a:extLst>
                  <a:ext uri="{0D108BD9-81ED-4DB2-BD59-A6C34878D82A}">
                    <a16:rowId xmlns:a16="http://schemas.microsoft.com/office/drawing/2014/main" xmlns="" val="3655201195"/>
                  </a:ext>
                </a:extLst>
              </a:tr>
              <a:tr h="585065">
                <a:tc rowSpan="2">
                  <a:txBody>
                    <a:bodyPr/>
                    <a:lstStyle/>
                    <a:p>
                      <a:r>
                        <a:rPr lang="en-GB" sz="1800" dirty="0"/>
                        <a:t>Breed</a:t>
                      </a:r>
                    </a:p>
                  </a:txBody>
                  <a:tcPr/>
                </a:tc>
                <a:tc>
                  <a:txBody>
                    <a:bodyPr/>
                    <a:lstStyle/>
                    <a:p>
                      <a:pPr marL="285750" indent="-285750">
                        <a:buFont typeface="Arial" panose="020B0604020202020204" pitchFamily="34" charset="0"/>
                        <a:buChar char="•"/>
                      </a:pPr>
                      <a:r>
                        <a:rPr lang="en-GB" sz="1800" dirty="0">
                          <a:hlinkClick r:id="rId2"/>
                        </a:rPr>
                        <a:t>Breed-specific Breeding Strategies </a:t>
                      </a:r>
                      <a:r>
                        <a:rPr lang="en-GB" sz="1800" dirty="0"/>
                        <a:t>(Sweden, Finland, Norway)</a:t>
                      </a:r>
                    </a:p>
                  </a:txBody>
                  <a:tcPr/>
                </a:tc>
                <a:tc>
                  <a:txBody>
                    <a:bodyPr/>
                    <a:lstStyle/>
                    <a:p>
                      <a:r>
                        <a:rPr lang="en-GB" sz="1800" dirty="0"/>
                        <a:t>Also described as “Breeding Strategy” and abbreviated as RAS (</a:t>
                      </a:r>
                      <a:r>
                        <a:rPr lang="en-GB" sz="1800" dirty="0" err="1"/>
                        <a:t>Swe</a:t>
                      </a:r>
                      <a:r>
                        <a:rPr lang="en-GB" sz="1800" dirty="0"/>
                        <a:t>/Nor);</a:t>
                      </a:r>
                      <a:r>
                        <a:rPr lang="en-GB" sz="1800" baseline="0" dirty="0"/>
                        <a:t> JTO (Fin)</a:t>
                      </a:r>
                      <a:endParaRPr lang="en-GB" sz="1800" dirty="0"/>
                    </a:p>
                  </a:txBody>
                  <a:tcPr/>
                </a:tc>
                <a:extLst>
                  <a:ext uri="{0D108BD9-81ED-4DB2-BD59-A6C34878D82A}">
                    <a16:rowId xmlns:a16="http://schemas.microsoft.com/office/drawing/2014/main" xmlns="" val="3511049368"/>
                  </a:ext>
                </a:extLst>
              </a:tr>
              <a:tr h="585065">
                <a:tc vMerge="1">
                  <a:txBody>
                    <a:bodyPr/>
                    <a:lstStyle/>
                    <a:p>
                      <a:endParaRPr lang="en-GB"/>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cap="none" dirty="0">
                          <a:solidFill>
                            <a:schemeClr val="dk1"/>
                          </a:solidFill>
                          <a:latin typeface="+mn-lt"/>
                          <a:ea typeface="+mn-ea"/>
                          <a:cs typeface="+mn-cs"/>
                          <a:sym typeface="Arial"/>
                          <a:hlinkClick r:id="rId3"/>
                        </a:rPr>
                        <a:t>Breed Health and Conservation Plans</a:t>
                      </a:r>
                      <a:r>
                        <a:rPr lang="en-GB" sz="1800" b="0" i="0" u="none" strike="noStrike" cap="none" dirty="0">
                          <a:solidFill>
                            <a:schemeClr val="dk1"/>
                          </a:solidFill>
                          <a:latin typeface="+mn-lt"/>
                          <a:ea typeface="+mn-ea"/>
                          <a:cs typeface="+mn-cs"/>
                          <a:sym typeface="Arial"/>
                        </a:rPr>
                        <a:t> (UK)</a:t>
                      </a:r>
                    </a:p>
                  </a:txBody>
                  <a:tcPr>
                    <a:solidFill>
                      <a:srgbClr val="ECCBCB"/>
                    </a:solidFill>
                  </a:tcPr>
                </a:tc>
                <a:tc>
                  <a:txBody>
                    <a:bodyPr/>
                    <a:lstStyle/>
                    <a:p>
                      <a:r>
                        <a:rPr lang="en-GB" sz="1800" dirty="0"/>
                        <a:t>Also referred to as Breed Health Improvement Strategy in the KC’s Strategy Guide (2012)</a:t>
                      </a:r>
                    </a:p>
                  </a:txBody>
                  <a:tcPr>
                    <a:solidFill>
                      <a:srgbClr val="ECCBCB"/>
                    </a:solidFill>
                  </a:tcPr>
                </a:tc>
                <a:extLst>
                  <a:ext uri="{0D108BD9-81ED-4DB2-BD59-A6C34878D82A}">
                    <a16:rowId xmlns:a16="http://schemas.microsoft.com/office/drawing/2014/main" xmlns="" val="3046948447"/>
                  </a:ext>
                </a:extLst>
              </a:tr>
              <a:tr h="1170130">
                <a:tc>
                  <a:txBody>
                    <a:bodyPr/>
                    <a:lstStyle/>
                    <a:p>
                      <a:r>
                        <a:rPr lang="en-GB" sz="1800" dirty="0"/>
                        <a:t>Health condition/ disease</a:t>
                      </a:r>
                    </a:p>
                  </a:txBody>
                  <a:tcPr>
                    <a:solidFill>
                      <a:schemeClr val="bg1"/>
                    </a:solidFill>
                  </a:tcPr>
                </a:tc>
                <a:tc>
                  <a:txBody>
                    <a:bodyPr/>
                    <a:lstStyle/>
                    <a:p>
                      <a:pPr marL="285750" indent="-285750">
                        <a:buFont typeface="Arial" panose="020B0604020202020204" pitchFamily="34" charset="0"/>
                        <a:buChar char="•"/>
                      </a:pPr>
                      <a:r>
                        <a:rPr lang="en-GB" sz="1800" dirty="0"/>
                        <a:t>Health Plan (UK)</a:t>
                      </a:r>
                    </a:p>
                  </a:txBody>
                  <a:tcPr>
                    <a:solidFill>
                      <a:schemeClr val="bg1"/>
                    </a:solidFill>
                  </a:tcPr>
                </a:tc>
                <a:tc>
                  <a:txBody>
                    <a:bodyPr/>
                    <a:lstStyle/>
                    <a:p>
                      <a:r>
                        <a:rPr lang="en-GB" sz="1800" dirty="0"/>
                        <a:t>Ref. </a:t>
                      </a:r>
                      <a:r>
                        <a:rPr lang="en-GB" sz="1800" dirty="0">
                          <a:hlinkClick r:id="rId4"/>
                        </a:rPr>
                        <a:t>KC Strategy Guide (2012)</a:t>
                      </a:r>
                      <a:endParaRPr lang="en-GB" sz="1800" dirty="0"/>
                    </a:p>
                  </a:txBody>
                  <a:tcPr>
                    <a:solidFill>
                      <a:schemeClr val="bg1"/>
                    </a:solidFill>
                  </a:tcPr>
                </a:tc>
                <a:extLst>
                  <a:ext uri="{0D108BD9-81ED-4DB2-BD59-A6C34878D82A}">
                    <a16:rowId xmlns:a16="http://schemas.microsoft.com/office/drawing/2014/main" xmlns="" val="2658658555"/>
                  </a:ext>
                </a:extLst>
              </a:tr>
              <a:tr h="1170130">
                <a:tc>
                  <a:txBody>
                    <a:bodyPr/>
                    <a:lstStyle/>
                    <a:p>
                      <a:r>
                        <a:rPr lang="en-GB" sz="1800" dirty="0"/>
                        <a:t>Kennel/Dog</a:t>
                      </a:r>
                    </a:p>
                  </a:txBody>
                  <a:tcPr>
                    <a:solidFill>
                      <a:srgbClr val="ECCBCB"/>
                    </a:solidFill>
                  </a:tcPr>
                </a:tc>
                <a:tc>
                  <a:txBody>
                    <a:bodyPr/>
                    <a:lstStyle/>
                    <a:p>
                      <a:pPr marL="285750" indent="-285750">
                        <a:buFont typeface="Arial" panose="020B0604020202020204" pitchFamily="34" charset="0"/>
                        <a:buChar char="•"/>
                      </a:pPr>
                      <a:r>
                        <a:rPr lang="en-GB" sz="1800" dirty="0"/>
                        <a:t>Breeding Plan</a:t>
                      </a:r>
                    </a:p>
                  </a:txBody>
                  <a:tcPr>
                    <a:solidFill>
                      <a:srgbClr val="ECCBCB"/>
                    </a:solidFill>
                  </a:tcPr>
                </a:tc>
                <a:tc>
                  <a:txBody>
                    <a:bodyPr/>
                    <a:lstStyle/>
                    <a:p>
                      <a:endParaRPr lang="en-GB" sz="1800" dirty="0"/>
                    </a:p>
                  </a:txBody>
                  <a:tcPr>
                    <a:solidFill>
                      <a:srgbClr val="ECCBCB"/>
                    </a:solidFill>
                  </a:tcPr>
                </a:tc>
                <a:extLst>
                  <a:ext uri="{0D108BD9-81ED-4DB2-BD59-A6C34878D82A}">
                    <a16:rowId xmlns:a16="http://schemas.microsoft.com/office/drawing/2014/main" xmlns="" val="1551844119"/>
                  </a:ext>
                </a:extLst>
              </a:tr>
            </a:tbl>
          </a:graphicData>
        </a:graphic>
      </p:graphicFrame>
    </p:spTree>
    <p:extLst>
      <p:ext uri="{BB962C8B-B14F-4D97-AF65-F5344CB8AC3E}">
        <p14:creationId xmlns:p14="http://schemas.microsoft.com/office/powerpoint/2010/main" val="3928750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prstGeom prst="rect">
            <a:avLst/>
          </a:prstGeom>
        </p:spPr>
        <p:txBody>
          <a:bodyPr lIns="91425" tIns="91425" rIns="91425" bIns="91425" anchor="b" anchorCtr="0">
            <a:noAutofit/>
          </a:bodyPr>
          <a:lstStyle/>
          <a:p>
            <a:r>
              <a:rPr lang="en-GB" dirty="0"/>
              <a:t>Definitions</a:t>
            </a:r>
          </a:p>
        </p:txBody>
      </p:sp>
      <p:sp>
        <p:nvSpPr>
          <p:cNvPr id="2" name="Text Placeholder 1"/>
          <p:cNvSpPr>
            <a:spLocks noGrp="1"/>
          </p:cNvSpPr>
          <p:nvPr>
            <p:ph type="body" idx="1"/>
          </p:nvPr>
        </p:nvSpPr>
        <p:spPr/>
        <p:txBody>
          <a:bodyPr/>
          <a:lstStyle/>
          <a:p>
            <a:pPr marL="363538" indent="-363538">
              <a:tabLst>
                <a:tab pos="363538" algn="l"/>
              </a:tabLst>
            </a:pPr>
            <a:r>
              <a:rPr lang="en-GB" dirty="0"/>
              <a:t>A strategy is an action plan with a rationale</a:t>
            </a:r>
          </a:p>
          <a:p>
            <a:pPr marL="363538" indent="-363538">
              <a:tabLst>
                <a:tab pos="363538" algn="l"/>
              </a:tabLst>
            </a:pPr>
            <a:r>
              <a:rPr lang="en-GB" dirty="0"/>
              <a:t>A strategy for a breed may include any, or all, of the following:</a:t>
            </a:r>
          </a:p>
          <a:p>
            <a:pPr marL="727076" lvl="1" indent="-363538">
              <a:tabLst>
                <a:tab pos="363538" algn="l"/>
              </a:tabLst>
            </a:pPr>
            <a:r>
              <a:rPr lang="en-GB" dirty="0"/>
              <a:t>disease, longevity, genetic diversity, conformation, temperament, working ability</a:t>
            </a:r>
          </a:p>
          <a:p>
            <a:pPr marL="363538" indent="-363538">
              <a:tabLst>
                <a:tab pos="363538" algn="l"/>
              </a:tabLst>
            </a:pPr>
            <a:r>
              <a:rPr lang="en-GB" dirty="0"/>
              <a:t>A strategy for a breed is broader than a plan for addressing a particular health issue</a:t>
            </a:r>
          </a:p>
          <a:p>
            <a:pPr marL="727076" lvl="1" indent="-363538">
              <a:tabLst>
                <a:tab pos="363538" algn="l"/>
              </a:tabLst>
            </a:pPr>
            <a:r>
              <a:rPr lang="en-GB" dirty="0"/>
              <a:t>Plans for dealing with diseases may be called “health plans”</a:t>
            </a:r>
          </a:p>
          <a:p>
            <a:pPr marL="363538" indent="-363538">
              <a:tabLst>
                <a:tab pos="363538" algn="l"/>
              </a:tabLst>
            </a:pPr>
            <a:r>
              <a:rPr lang="en-GB" dirty="0"/>
              <a:t>A strategy for a breed includes plans for implementation, including:</a:t>
            </a:r>
          </a:p>
          <a:p>
            <a:pPr marL="727076" lvl="1" indent="-363538">
              <a:tabLst>
                <a:tab pos="363538" algn="l"/>
              </a:tabLst>
            </a:pPr>
            <a:r>
              <a:rPr lang="en-GB" dirty="0"/>
              <a:t>Changing owners’ and breeders’ behaviours</a:t>
            </a:r>
          </a:p>
          <a:p>
            <a:pPr marL="727076" lvl="1" indent="-363538">
              <a:tabLst>
                <a:tab pos="363538" algn="l"/>
              </a:tabLst>
            </a:pPr>
            <a:r>
              <a:rPr lang="en-GB" dirty="0"/>
              <a:t>Data collection, analysis and monitoring</a:t>
            </a:r>
          </a:p>
          <a:p>
            <a:pPr marL="727076" lvl="1" indent="-363538">
              <a:tabLst>
                <a:tab pos="363538" algn="l"/>
              </a:tabLst>
            </a:pPr>
            <a:r>
              <a:rPr lang="en-GB" dirty="0"/>
              <a:t>Demand-side (buyer) actions</a:t>
            </a:r>
          </a:p>
        </p:txBody>
      </p:sp>
    </p:spTree>
    <p:extLst>
      <p:ext uri="{BB962C8B-B14F-4D97-AF65-F5344CB8AC3E}">
        <p14:creationId xmlns:p14="http://schemas.microsoft.com/office/powerpoint/2010/main" val="1842142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27DFE5-9375-4985-A33D-E037D9495918}"/>
              </a:ext>
            </a:extLst>
          </p:cNvPr>
          <p:cNvSpPr>
            <a:spLocks noGrp="1"/>
          </p:cNvSpPr>
          <p:nvPr>
            <p:ph type="title"/>
          </p:nvPr>
        </p:nvSpPr>
        <p:spPr/>
        <p:txBody>
          <a:bodyPr/>
          <a:lstStyle/>
          <a:p>
            <a:r>
              <a:rPr lang="en-GB" dirty="0"/>
              <a:t>Prioritisation</a:t>
            </a:r>
          </a:p>
        </p:txBody>
      </p:sp>
      <p:sp>
        <p:nvSpPr>
          <p:cNvPr id="3" name="Text Placeholder 2">
            <a:extLst>
              <a:ext uri="{FF2B5EF4-FFF2-40B4-BE49-F238E27FC236}">
                <a16:creationId xmlns:a16="http://schemas.microsoft.com/office/drawing/2014/main" xmlns="" id="{BDDF35FD-1B41-453C-81A7-06FF614DA3CC}"/>
              </a:ext>
            </a:extLst>
          </p:cNvPr>
          <p:cNvSpPr>
            <a:spLocks noGrp="1"/>
          </p:cNvSpPr>
          <p:nvPr>
            <p:ph type="body" idx="1"/>
          </p:nvPr>
        </p:nvSpPr>
        <p:spPr/>
        <p:txBody>
          <a:bodyPr/>
          <a:lstStyle/>
          <a:p>
            <a:pPr marL="354013" indent="-354013"/>
            <a:r>
              <a:rPr lang="en-US" sz="2000" dirty="0"/>
              <a:t>It is likely that there will be several issues within a breed, which will mean it will be difficult to handle them all at the same </a:t>
            </a:r>
            <a:r>
              <a:rPr lang="en-US" sz="2000" dirty="0" smtClean="0"/>
              <a:t>time </a:t>
            </a:r>
            <a:endParaRPr lang="en-US" sz="2000" dirty="0"/>
          </a:p>
          <a:p>
            <a:endParaRPr lang="en-US" sz="2000" dirty="0"/>
          </a:p>
          <a:p>
            <a:pPr marL="354013" indent="-354013"/>
            <a:r>
              <a:rPr lang="en-US" sz="2000" dirty="0"/>
              <a:t>Some priorities may need to be agreed, based on a series of criteria to be weighted and scored</a:t>
            </a:r>
          </a:p>
          <a:p>
            <a:endParaRPr lang="en-US" sz="2000" dirty="0"/>
          </a:p>
          <a:p>
            <a:r>
              <a:rPr lang="en-US" sz="2000" dirty="0"/>
              <a:t>Key criteria to be considered:</a:t>
            </a:r>
          </a:p>
          <a:p>
            <a:pPr marL="649288" lvl="1" indent="-285750">
              <a:buFont typeface="Arial" panose="020B0604020202020204" pitchFamily="34" charset="0"/>
              <a:buChar char="•"/>
            </a:pPr>
            <a:r>
              <a:rPr lang="en-US" sz="1800" dirty="0"/>
              <a:t>Severity of the issue/disorder: consider the consequences, complications as well as difficulties of prognosis and treatment - see for instance the </a:t>
            </a:r>
            <a:r>
              <a:rPr lang="en-US" sz="1800" dirty="0">
                <a:hlinkClick r:id="rId2"/>
              </a:rPr>
              <a:t>Generic Illness Severity Index for dogs</a:t>
            </a:r>
            <a:r>
              <a:rPr lang="en-US" sz="1800" dirty="0"/>
              <a:t> (Asher et al. 2009).</a:t>
            </a:r>
          </a:p>
          <a:p>
            <a:pPr marL="649288" lvl="1" indent="-285750">
              <a:buFont typeface="Arial" panose="020B0604020202020204" pitchFamily="34" charset="0"/>
              <a:buChar char="•"/>
            </a:pPr>
            <a:r>
              <a:rPr lang="en-US" sz="1800" dirty="0"/>
              <a:t>Occurrence of the issue/disorder: consider the prevalence within the breed, within and outside the country</a:t>
            </a:r>
          </a:p>
          <a:p>
            <a:pPr marL="649288" lvl="1" indent="-285750">
              <a:buFont typeface="Arial" panose="020B0604020202020204" pitchFamily="34" charset="0"/>
              <a:buChar char="•"/>
            </a:pPr>
            <a:r>
              <a:rPr lang="en-US" sz="1800" dirty="0"/>
              <a:t>Feasibility for change: what are the opportunities for intervention (e.g. </a:t>
            </a:r>
            <a:r>
              <a:rPr lang="en-US" sz="1800" dirty="0">
                <a:hlinkClick r:id="rId3"/>
              </a:rPr>
              <a:t>genetic test available</a:t>
            </a:r>
            <a:r>
              <a:rPr lang="en-US" sz="1800" dirty="0"/>
              <a:t>), are the stakeholders aware and ready to participate?</a:t>
            </a:r>
          </a:p>
          <a:p>
            <a:pPr marL="649288" lvl="1" indent="-285750">
              <a:buFont typeface="Arial" panose="020B0604020202020204" pitchFamily="34" charset="0"/>
              <a:buChar char="•"/>
            </a:pPr>
            <a:r>
              <a:rPr lang="en-US" sz="1800" dirty="0"/>
              <a:t>What is the potential cost/availability of funding?</a:t>
            </a:r>
            <a:endParaRPr lang="en-GB" sz="1800" dirty="0"/>
          </a:p>
          <a:p>
            <a:endParaRPr lang="en-GB" sz="2000" dirty="0"/>
          </a:p>
        </p:txBody>
      </p:sp>
    </p:spTree>
    <p:extLst>
      <p:ext uri="{BB962C8B-B14F-4D97-AF65-F5344CB8AC3E}">
        <p14:creationId xmlns:p14="http://schemas.microsoft.com/office/powerpoint/2010/main" val="57363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prstGeom prst="rect">
            <a:avLst/>
          </a:prstGeom>
        </p:spPr>
        <p:txBody>
          <a:bodyPr lIns="91425" tIns="91425" rIns="91425" bIns="91425" anchor="b" anchorCtr="0">
            <a:noAutofit/>
          </a:bodyPr>
          <a:lstStyle/>
          <a:p>
            <a:r>
              <a:rPr lang="en-GB" dirty="0"/>
              <a:t>Breed-specific Breeding Strategy templates</a:t>
            </a:r>
          </a:p>
        </p:txBody>
      </p:sp>
      <p:sp>
        <p:nvSpPr>
          <p:cNvPr id="2" name="Text Placeholder 1"/>
          <p:cNvSpPr>
            <a:spLocks noGrp="1"/>
          </p:cNvSpPr>
          <p:nvPr>
            <p:ph type="body" idx="1"/>
          </p:nvPr>
        </p:nvSpPr>
        <p:spPr/>
        <p:txBody>
          <a:bodyPr/>
          <a:lstStyle/>
          <a:p>
            <a:pPr marL="363538" indent="-363538">
              <a:tabLst>
                <a:tab pos="363538" algn="l"/>
              </a:tabLst>
            </a:pPr>
            <a:r>
              <a:rPr lang="en-GB" sz="2400" dirty="0"/>
              <a:t>A Strategy document is the tangible output of work done by a Kennel Club and/or breed club/group to define its position, identify improvements and set out its plans</a:t>
            </a:r>
          </a:p>
          <a:p>
            <a:pPr marL="363538" indent="-363538">
              <a:tabLst>
                <a:tab pos="363538" algn="l"/>
              </a:tabLst>
            </a:pPr>
            <a:r>
              <a:rPr lang="en-GB" sz="2400" dirty="0"/>
              <a:t>There are good examples of strategy documents (e.g. </a:t>
            </a:r>
            <a:r>
              <a:rPr lang="en-GB" sz="2400" dirty="0">
                <a:hlinkClick r:id="rId3"/>
              </a:rPr>
              <a:t>RAS</a:t>
            </a:r>
            <a:r>
              <a:rPr lang="en-GB" sz="2400" dirty="0"/>
              <a:t>, </a:t>
            </a:r>
            <a:r>
              <a:rPr lang="en-GB" sz="2400" dirty="0">
                <a:hlinkClick r:id="rId4"/>
              </a:rPr>
              <a:t>BHCP</a:t>
            </a:r>
            <a:r>
              <a:rPr lang="en-GB" sz="2400" dirty="0"/>
              <a:t>) which provide starting templates for others to use</a:t>
            </a:r>
          </a:p>
          <a:p>
            <a:pPr marL="363538" indent="-363538">
              <a:tabLst>
                <a:tab pos="363538" algn="l"/>
              </a:tabLst>
            </a:pPr>
            <a:r>
              <a:rPr lang="en-GB" sz="2400" dirty="0"/>
              <a:t>The UK has a </a:t>
            </a:r>
            <a:r>
              <a:rPr lang="en-GB" sz="2400" dirty="0">
                <a:hlinkClick r:id="rId5"/>
              </a:rPr>
              <a:t>Strategy Guide</a:t>
            </a:r>
            <a:r>
              <a:rPr lang="en-GB" sz="2400" dirty="0"/>
              <a:t> with template examples</a:t>
            </a:r>
          </a:p>
          <a:p>
            <a:pPr marL="363538" indent="-363538">
              <a:tabLst>
                <a:tab pos="363538" algn="l"/>
              </a:tabLst>
            </a:pPr>
            <a:r>
              <a:rPr lang="en-GB" sz="2400" dirty="0">
                <a:solidFill>
                  <a:srgbClr val="FF0000"/>
                </a:solidFill>
              </a:rPr>
              <a:t>We should create a generic template which we feel provides good practice and which is scalable for use by any breed</a:t>
            </a:r>
          </a:p>
          <a:p>
            <a:pPr marL="727076" lvl="1" indent="-363538">
              <a:tabLst>
                <a:tab pos="363538" algn="l"/>
              </a:tabLst>
            </a:pPr>
            <a:r>
              <a:rPr lang="en-GB" sz="1800" dirty="0"/>
              <a:t>Breeds would choose which elements to include or exclude, depending on their starting point and needs</a:t>
            </a:r>
          </a:p>
          <a:p>
            <a:pPr marL="363538" indent="-363538">
              <a:tabLst>
                <a:tab pos="363538" algn="l"/>
              </a:tabLst>
            </a:pPr>
            <a:r>
              <a:rPr lang="en-GB" sz="2400" dirty="0"/>
              <a:t>Examples of current strategy documents should continue to be shared via dogwellnet.com</a:t>
            </a:r>
          </a:p>
        </p:txBody>
      </p:sp>
    </p:spTree>
    <p:extLst>
      <p:ext uri="{BB962C8B-B14F-4D97-AF65-F5344CB8AC3E}">
        <p14:creationId xmlns:p14="http://schemas.microsoft.com/office/powerpoint/2010/main" val="4050636176"/>
      </p:ext>
    </p:extLst>
  </p:cSld>
  <p:clrMapOvr>
    <a:masterClrMapping/>
  </p:clrMapOvr>
</p:sld>
</file>

<file path=ppt/theme/theme1.xml><?xml version="1.0" encoding="utf-8"?>
<a:theme xmlns:a="http://schemas.openxmlformats.org/drawingml/2006/main" name="Custom Theme">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13144</TotalTime>
  <Words>2955</Words>
  <Application>Microsoft Office PowerPoint</Application>
  <PresentationFormat>Widescreen</PresentationFormat>
  <Paragraphs>423</Paragraphs>
  <Slides>28</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Courier New</vt:lpstr>
      <vt:lpstr>Symbol</vt:lpstr>
      <vt:lpstr>Times New Roman</vt:lpstr>
      <vt:lpstr>Wingdings</vt:lpstr>
      <vt:lpstr>Custom Theme</vt:lpstr>
      <vt:lpstr>Breed-specific Breeding  Strategies</vt:lpstr>
      <vt:lpstr>Purpose of this document</vt:lpstr>
      <vt:lpstr>Acknowledgements</vt:lpstr>
      <vt:lpstr>Background</vt:lpstr>
      <vt:lpstr>3 Levels for planning and improvement </vt:lpstr>
      <vt:lpstr>Terminology currently in use</vt:lpstr>
      <vt:lpstr>Definitions</vt:lpstr>
      <vt:lpstr>Prioritisation</vt:lpstr>
      <vt:lpstr>Breed-specific Breeding Strategy templates</vt:lpstr>
      <vt:lpstr>Review of Strategy documents</vt:lpstr>
      <vt:lpstr>Common Strategy elements (1)</vt:lpstr>
      <vt:lpstr>Common Strategy elements (2)</vt:lpstr>
      <vt:lpstr>Common Strategy elements (3)</vt:lpstr>
      <vt:lpstr>Generic Breed-specific Breeding Strategy template</vt:lpstr>
      <vt:lpstr>PowerPoint Presentation</vt:lpstr>
      <vt:lpstr>PowerPoint Presentation</vt:lpstr>
      <vt:lpstr>PowerPoint Presentation</vt:lpstr>
      <vt:lpstr>PowerPoint Presentation</vt:lpstr>
      <vt:lpstr>Objectives and actions</vt:lpstr>
      <vt:lpstr>The language of breed improvement</vt:lpstr>
      <vt:lpstr>Objectives and actions</vt:lpstr>
      <vt:lpstr>Example objectives and actions</vt:lpstr>
      <vt:lpstr>Example objectives and actions</vt:lpstr>
      <vt:lpstr>Example objectives and actions</vt:lpstr>
      <vt:lpstr>Example objectives and actions</vt:lpstr>
      <vt:lpstr>Example objectives and actions</vt:lpstr>
      <vt:lpstr>Example objectives and actions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Dog-Ed: Social Enterprise</dc:title>
  <dc:creator>Ian Seath</dc:creator>
  <cp:lastModifiedBy>Ann Milligan</cp:lastModifiedBy>
  <cp:revision>203</cp:revision>
  <cp:lastPrinted>2017-11-17T14:48:58Z</cp:lastPrinted>
  <dcterms:modified xsi:type="dcterms:W3CDTF">2018-09-07T17:14:02Z</dcterms:modified>
</cp:coreProperties>
</file>