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52" r:id="rId1"/>
    <p:sldMasterId id="2147483651" r:id="rId2"/>
    <p:sldMasterId id="2147483654" r:id="rId3"/>
    <p:sldMasterId id="2147483655" r:id="rId4"/>
  </p:sldMasterIdLst>
  <p:notesMasterIdLst>
    <p:notesMasterId r:id="rId61"/>
  </p:notesMasterIdLst>
  <p:sldIdLst>
    <p:sldId id="1544" r:id="rId5"/>
    <p:sldId id="1558" r:id="rId6"/>
    <p:sldId id="1455" r:id="rId7"/>
    <p:sldId id="1476" r:id="rId8"/>
    <p:sldId id="1552" r:id="rId9"/>
    <p:sldId id="1554" r:id="rId10"/>
    <p:sldId id="1555" r:id="rId11"/>
    <p:sldId id="1556" r:id="rId12"/>
    <p:sldId id="1557" r:id="rId13"/>
    <p:sldId id="1559" r:id="rId14"/>
    <p:sldId id="1594" r:id="rId15"/>
    <p:sldId id="1560" r:id="rId16"/>
    <p:sldId id="1563" r:id="rId17"/>
    <p:sldId id="1565" r:id="rId18"/>
    <p:sldId id="1566" r:id="rId19"/>
    <p:sldId id="1567" r:id="rId20"/>
    <p:sldId id="1609" r:id="rId21"/>
    <p:sldId id="1571" r:id="rId22"/>
    <p:sldId id="1572" r:id="rId23"/>
    <p:sldId id="1573" r:id="rId24"/>
    <p:sldId id="1574" r:id="rId25"/>
    <p:sldId id="1568" r:id="rId26"/>
    <p:sldId id="1595" r:id="rId27"/>
    <p:sldId id="1501" r:id="rId28"/>
    <p:sldId id="1496" r:id="rId29"/>
    <p:sldId id="1497" r:id="rId30"/>
    <p:sldId id="1498" r:id="rId31"/>
    <p:sldId id="1499" r:id="rId32"/>
    <p:sldId id="1537" r:id="rId33"/>
    <p:sldId id="1536" r:id="rId34"/>
    <p:sldId id="1596" r:id="rId35"/>
    <p:sldId id="1520" r:id="rId36"/>
    <p:sldId id="1509" r:id="rId37"/>
    <p:sldId id="1510" r:id="rId38"/>
    <p:sldId id="1511" r:id="rId39"/>
    <p:sldId id="1578" r:id="rId40"/>
    <p:sldId id="1604" r:id="rId41"/>
    <p:sldId id="1606" r:id="rId42"/>
    <p:sldId id="1575" r:id="rId43"/>
    <p:sldId id="1580" r:id="rId44"/>
    <p:sldId id="1581" r:id="rId45"/>
    <p:sldId id="1582" r:id="rId46"/>
    <p:sldId id="1585" r:id="rId47"/>
    <p:sldId id="1583" r:id="rId48"/>
    <p:sldId id="1584" r:id="rId49"/>
    <p:sldId id="1586" r:id="rId50"/>
    <p:sldId id="1587" r:id="rId51"/>
    <p:sldId id="1588" r:id="rId52"/>
    <p:sldId id="1589" r:id="rId53"/>
    <p:sldId id="1590" r:id="rId54"/>
    <p:sldId id="1591" r:id="rId55"/>
    <p:sldId id="1592" r:id="rId56"/>
    <p:sldId id="1593" r:id="rId57"/>
    <p:sldId id="1607" r:id="rId58"/>
    <p:sldId id="1612" r:id="rId59"/>
    <p:sldId id="1543" r:id="rId6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brodbelt" initials="d" lastIdx="2" clrIdx="0"/>
  <p:cmAuthor id="1" name="Mattin, Madeleine" initials="MM" lastIdx="8" clrIdx="1"/>
  <p:cmAuthor id="2" name="Dan O'Neill" initials="DON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F23B3"/>
    <a:srgbClr val="0000FF"/>
    <a:srgbClr val="CC3399"/>
    <a:srgbClr val="33CC33"/>
    <a:srgbClr val="FFFF00"/>
    <a:srgbClr val="660066"/>
    <a:srgbClr val="66FF33"/>
    <a:srgbClr val="66CCFF"/>
    <a:srgbClr val="FA26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19" autoAdjust="0"/>
    <p:restoredTop sz="85511" autoAdjust="0"/>
  </p:normalViewPr>
  <p:slideViewPr>
    <p:cSldViewPr>
      <p:cViewPr varScale="1">
        <p:scale>
          <a:sx n="61" d="100"/>
          <a:sy n="61" d="100"/>
        </p:scale>
        <p:origin x="15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6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2.xml"/><Relationship Id="rId3" Type="http://schemas.openxmlformats.org/officeDocument/2006/relationships/slide" Target="slides/slide26.xml"/><Relationship Id="rId7" Type="http://schemas.openxmlformats.org/officeDocument/2006/relationships/slide" Target="slides/slide30.xml"/><Relationship Id="rId2" Type="http://schemas.openxmlformats.org/officeDocument/2006/relationships/slide" Target="slides/slide25.xml"/><Relationship Id="rId1" Type="http://schemas.openxmlformats.org/officeDocument/2006/relationships/slide" Target="slides/slide1.xml"/><Relationship Id="rId6" Type="http://schemas.openxmlformats.org/officeDocument/2006/relationships/slide" Target="slides/slide29.xml"/><Relationship Id="rId11" Type="http://schemas.openxmlformats.org/officeDocument/2006/relationships/slide" Target="slides/slide49.xml"/><Relationship Id="rId5" Type="http://schemas.openxmlformats.org/officeDocument/2006/relationships/slide" Target="slides/slide28.xml"/><Relationship Id="rId10" Type="http://schemas.openxmlformats.org/officeDocument/2006/relationships/slide" Target="slides/slide43.xml"/><Relationship Id="rId4" Type="http://schemas.openxmlformats.org/officeDocument/2006/relationships/slide" Target="slides/slide27.xml"/><Relationship Id="rId9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an\PhD\Studies\Prevalence\DogDisorderPrevalence\Report\Tables%20and%20graphs\Graph%20of%20Disorder%20prevalence%20in%20bree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rgbClr val="8F23B3"/>
                </a:solidFill>
              </a:defRPr>
            </a:pPr>
            <a:r>
              <a:rPr lang="en-US" sz="2400" dirty="0">
                <a:solidFill>
                  <a:srgbClr val="8F23B3"/>
                </a:solidFill>
              </a:rPr>
              <a:t>Frequent disorders recorded in dogs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Overall!$B$1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rgbClr val="8F23B3"/>
            </a:solidFill>
          </c:spPr>
          <c:invertIfNegative val="0"/>
          <c:cat>
            <c:strRef>
              <c:f>Overall!$A$2:$A$21</c:f>
              <c:strCache>
                <c:ptCount val="20"/>
                <c:pt idx="0">
                  <c:v>Otitis externa</c:v>
                </c:pt>
                <c:pt idx="1">
                  <c:v>Periodontal disease</c:v>
                </c:pt>
                <c:pt idx="2">
                  <c:v>Anal sac impaction</c:v>
                </c:pt>
                <c:pt idx="3">
                  <c:v>Overgrown nails </c:v>
                </c:pt>
                <c:pt idx="4">
                  <c:v>DJD</c:v>
                </c:pt>
                <c:pt idx="5">
                  <c:v>Diarrhoea</c:v>
                </c:pt>
                <c:pt idx="6">
                  <c:v>Obesity</c:v>
                </c:pt>
                <c:pt idx="7">
                  <c:v>Traumatic injury</c:v>
                </c:pt>
                <c:pt idx="8">
                  <c:v>Conjunctivitis</c:v>
                </c:pt>
                <c:pt idx="9">
                  <c:v>Vomiting</c:v>
                </c:pt>
                <c:pt idx="10">
                  <c:v>Heart murmur</c:v>
                </c:pt>
                <c:pt idx="11">
                  <c:v>Lipoma</c:v>
                </c:pt>
                <c:pt idx="12">
                  <c:v>Dermatitis</c:v>
                </c:pt>
                <c:pt idx="13">
                  <c:v>Skin allergy </c:v>
                </c:pt>
                <c:pt idx="14">
                  <c:v>Skin mass</c:v>
                </c:pt>
                <c:pt idx="15">
                  <c:v>Claw injury </c:v>
                </c:pt>
                <c:pt idx="16">
                  <c:v>Behavioural </c:v>
                </c:pt>
                <c:pt idx="17">
                  <c:v>Gastroenteritis</c:v>
                </c:pt>
                <c:pt idx="18">
                  <c:v>Dog bite injury </c:v>
                </c:pt>
                <c:pt idx="19">
                  <c:v>Laceration</c:v>
                </c:pt>
              </c:strCache>
            </c:strRef>
          </c:cat>
          <c:val>
            <c:numRef>
              <c:f>Overall!$B$2:$B$21</c:f>
              <c:numCache>
                <c:formatCode>General</c:formatCode>
                <c:ptCount val="20"/>
                <c:pt idx="0">
                  <c:v>10.200000000000001</c:v>
                </c:pt>
                <c:pt idx="1">
                  <c:v>9.3000000000000007</c:v>
                </c:pt>
                <c:pt idx="2">
                  <c:v>7.1</c:v>
                </c:pt>
                <c:pt idx="3">
                  <c:v>7.1</c:v>
                </c:pt>
                <c:pt idx="4">
                  <c:v>6.6</c:v>
                </c:pt>
                <c:pt idx="5">
                  <c:v>6.4</c:v>
                </c:pt>
                <c:pt idx="6">
                  <c:v>6.1</c:v>
                </c:pt>
                <c:pt idx="7">
                  <c:v>5.5</c:v>
                </c:pt>
                <c:pt idx="8">
                  <c:v>4.9000000000000004</c:v>
                </c:pt>
                <c:pt idx="9">
                  <c:v>4.0999999999999996</c:v>
                </c:pt>
                <c:pt idx="10">
                  <c:v>3.9</c:v>
                </c:pt>
                <c:pt idx="11">
                  <c:v>3.5</c:v>
                </c:pt>
                <c:pt idx="12">
                  <c:v>3.5</c:v>
                </c:pt>
                <c:pt idx="13">
                  <c:v>2.9</c:v>
                </c:pt>
                <c:pt idx="14">
                  <c:v>2.8</c:v>
                </c:pt>
                <c:pt idx="15">
                  <c:v>2.7</c:v>
                </c:pt>
                <c:pt idx="16">
                  <c:v>2.6</c:v>
                </c:pt>
                <c:pt idx="17">
                  <c:v>2.6</c:v>
                </c:pt>
                <c:pt idx="18">
                  <c:v>2.5</c:v>
                </c:pt>
                <c:pt idx="19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B0-459E-A522-53BBF409AD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5396928"/>
        <c:axId val="595408352"/>
      </c:barChart>
      <c:catAx>
        <c:axId val="595396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900"/>
            </a:pPr>
            <a:endParaRPr lang="en-US"/>
          </a:p>
        </c:txPr>
        <c:crossAx val="595408352"/>
        <c:crosses val="autoZero"/>
        <c:auto val="1"/>
        <c:lblAlgn val="ctr"/>
        <c:lblOffset val="100"/>
        <c:noMultiLvlLbl val="0"/>
      </c:catAx>
      <c:valAx>
        <c:axId val="5954083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Percentage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95396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rgbClr val="8F23B3"/>
                </a:solidFill>
              </a:defRPr>
            </a:pPr>
            <a:r>
              <a:rPr lang="en-US" sz="2400" dirty="0">
                <a:solidFill>
                  <a:srgbClr val="8F23B3"/>
                </a:solidFill>
              </a:rPr>
              <a:t>Disorders in dogs: Purebred </a:t>
            </a:r>
            <a:r>
              <a:rPr lang="en-US" sz="2400" dirty="0" err="1">
                <a:solidFill>
                  <a:srgbClr val="8F23B3"/>
                </a:solidFill>
              </a:rPr>
              <a:t>vs</a:t>
            </a:r>
            <a:r>
              <a:rPr lang="en-US" sz="2400" dirty="0">
                <a:solidFill>
                  <a:srgbClr val="8F23B3"/>
                </a:solidFill>
              </a:rPr>
              <a:t> Crossbred</a:t>
            </a:r>
          </a:p>
        </c:rich>
      </c:tx>
      <c:layout>
        <c:manualLayout>
          <c:xMode val="edge"/>
          <c:yMode val="edge"/>
          <c:x val="0.15262912255781141"/>
          <c:y val="1.3157172630082621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'Purebred vs Crossbrd'!$B$1</c:f>
              <c:strCache>
                <c:ptCount val="1"/>
                <c:pt idx="0">
                  <c:v>Purebred %</c:v>
                </c:pt>
              </c:strCache>
            </c:strRef>
          </c:tx>
          <c:spPr>
            <a:solidFill>
              <a:srgbClr val="1CB6BA"/>
            </a:solidFill>
          </c:spPr>
          <c:invertIfNegative val="0"/>
          <c:cat>
            <c:strRef>
              <c:f>'Purebred vs Crossbrd'!$A$2:$A$21</c:f>
              <c:strCache>
                <c:ptCount val="20"/>
                <c:pt idx="0">
                  <c:v>Otitis externa</c:v>
                </c:pt>
                <c:pt idx="1">
                  <c:v>Periodontal disease</c:v>
                </c:pt>
                <c:pt idx="2">
                  <c:v>Anal sac impaction</c:v>
                </c:pt>
                <c:pt idx="3">
                  <c:v>Overgrown nails </c:v>
                </c:pt>
                <c:pt idx="4">
                  <c:v>DJD</c:v>
                </c:pt>
                <c:pt idx="5">
                  <c:v>Diarrhoea</c:v>
                </c:pt>
                <c:pt idx="6">
                  <c:v>Obesity</c:v>
                </c:pt>
                <c:pt idx="7">
                  <c:v>Traumatic injury</c:v>
                </c:pt>
                <c:pt idx="8">
                  <c:v>Conjunctivitis</c:v>
                </c:pt>
                <c:pt idx="9">
                  <c:v>Vomiting</c:v>
                </c:pt>
                <c:pt idx="10">
                  <c:v>Heart murmur</c:v>
                </c:pt>
                <c:pt idx="11">
                  <c:v>Lipoma</c:v>
                </c:pt>
                <c:pt idx="12">
                  <c:v>Dermatitis</c:v>
                </c:pt>
                <c:pt idx="13">
                  <c:v>Skin allergy </c:v>
                </c:pt>
                <c:pt idx="14">
                  <c:v>Skin mass</c:v>
                </c:pt>
                <c:pt idx="15">
                  <c:v>Claw injury </c:v>
                </c:pt>
                <c:pt idx="16">
                  <c:v>Behavioural </c:v>
                </c:pt>
                <c:pt idx="17">
                  <c:v>Gastroenteritis</c:v>
                </c:pt>
                <c:pt idx="18">
                  <c:v>Dog bite injury </c:v>
                </c:pt>
                <c:pt idx="19">
                  <c:v>Laceration</c:v>
                </c:pt>
              </c:strCache>
            </c:strRef>
          </c:cat>
          <c:val>
            <c:numRef>
              <c:f>'Purebred vs Crossbrd'!$B$2:$B$21</c:f>
              <c:numCache>
                <c:formatCode>General</c:formatCode>
                <c:ptCount val="20"/>
                <c:pt idx="0">
                  <c:v>11.2</c:v>
                </c:pt>
                <c:pt idx="1">
                  <c:v>9.4</c:v>
                </c:pt>
                <c:pt idx="2">
                  <c:v>7.1</c:v>
                </c:pt>
                <c:pt idx="3">
                  <c:v>6.9</c:v>
                </c:pt>
                <c:pt idx="4">
                  <c:v>6.4</c:v>
                </c:pt>
                <c:pt idx="5">
                  <c:v>6.8</c:v>
                </c:pt>
                <c:pt idx="6">
                  <c:v>6.7</c:v>
                </c:pt>
                <c:pt idx="7">
                  <c:v>5.5</c:v>
                </c:pt>
                <c:pt idx="8">
                  <c:v>5.2</c:v>
                </c:pt>
                <c:pt idx="9">
                  <c:v>4</c:v>
                </c:pt>
                <c:pt idx="10">
                  <c:v>4.0999999999999996</c:v>
                </c:pt>
                <c:pt idx="11">
                  <c:v>3.5</c:v>
                </c:pt>
                <c:pt idx="12">
                  <c:v>3.5</c:v>
                </c:pt>
                <c:pt idx="13">
                  <c:v>3.2</c:v>
                </c:pt>
                <c:pt idx="14">
                  <c:v>3.2</c:v>
                </c:pt>
                <c:pt idx="15">
                  <c:v>2.6</c:v>
                </c:pt>
                <c:pt idx="16">
                  <c:v>2.6</c:v>
                </c:pt>
                <c:pt idx="17">
                  <c:v>2.4</c:v>
                </c:pt>
                <c:pt idx="18">
                  <c:v>2.4</c:v>
                </c:pt>
                <c:pt idx="19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2F-4EDC-BD3A-DEDFD9DE623B}"/>
            </c:ext>
          </c:extLst>
        </c:ser>
        <c:ser>
          <c:idx val="1"/>
          <c:order val="1"/>
          <c:tx>
            <c:strRef>
              <c:f>'Purebred vs Crossbrd'!$C$1</c:f>
              <c:strCache>
                <c:ptCount val="1"/>
                <c:pt idx="0">
                  <c:v>Crossbred %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'Purebred vs Crossbrd'!$A$2:$A$21</c:f>
              <c:strCache>
                <c:ptCount val="20"/>
                <c:pt idx="0">
                  <c:v>Otitis externa</c:v>
                </c:pt>
                <c:pt idx="1">
                  <c:v>Periodontal disease</c:v>
                </c:pt>
                <c:pt idx="2">
                  <c:v>Anal sac impaction</c:v>
                </c:pt>
                <c:pt idx="3">
                  <c:v>Overgrown nails </c:v>
                </c:pt>
                <c:pt idx="4">
                  <c:v>DJD</c:v>
                </c:pt>
                <c:pt idx="5">
                  <c:v>Diarrhoea</c:v>
                </c:pt>
                <c:pt idx="6">
                  <c:v>Obesity</c:v>
                </c:pt>
                <c:pt idx="7">
                  <c:v>Traumatic injury</c:v>
                </c:pt>
                <c:pt idx="8">
                  <c:v>Conjunctivitis</c:v>
                </c:pt>
                <c:pt idx="9">
                  <c:v>Vomiting</c:v>
                </c:pt>
                <c:pt idx="10">
                  <c:v>Heart murmur</c:v>
                </c:pt>
                <c:pt idx="11">
                  <c:v>Lipoma</c:v>
                </c:pt>
                <c:pt idx="12">
                  <c:v>Dermatitis</c:v>
                </c:pt>
                <c:pt idx="13">
                  <c:v>Skin allergy </c:v>
                </c:pt>
                <c:pt idx="14">
                  <c:v>Skin mass</c:v>
                </c:pt>
                <c:pt idx="15">
                  <c:v>Claw injury </c:v>
                </c:pt>
                <c:pt idx="16">
                  <c:v>Behavioural </c:v>
                </c:pt>
                <c:pt idx="17">
                  <c:v>Gastroenteritis</c:v>
                </c:pt>
                <c:pt idx="18">
                  <c:v>Dog bite injury </c:v>
                </c:pt>
                <c:pt idx="19">
                  <c:v>Laceration</c:v>
                </c:pt>
              </c:strCache>
            </c:strRef>
          </c:cat>
          <c:val>
            <c:numRef>
              <c:f>'Purebred vs Crossbrd'!$C$2:$C$21</c:f>
              <c:numCache>
                <c:formatCode>General</c:formatCode>
                <c:ptCount val="20"/>
                <c:pt idx="0">
                  <c:v>6.5</c:v>
                </c:pt>
                <c:pt idx="1">
                  <c:v>9.2000000000000011</c:v>
                </c:pt>
                <c:pt idx="2">
                  <c:v>7.5</c:v>
                </c:pt>
                <c:pt idx="3">
                  <c:v>8</c:v>
                </c:pt>
                <c:pt idx="4">
                  <c:v>7.5</c:v>
                </c:pt>
                <c:pt idx="5">
                  <c:v>4.9000000000000004</c:v>
                </c:pt>
                <c:pt idx="6">
                  <c:v>3.9</c:v>
                </c:pt>
                <c:pt idx="7">
                  <c:v>5.7</c:v>
                </c:pt>
                <c:pt idx="8">
                  <c:v>4.0999999999999996</c:v>
                </c:pt>
                <c:pt idx="9">
                  <c:v>4.5</c:v>
                </c:pt>
                <c:pt idx="10">
                  <c:v>3.4</c:v>
                </c:pt>
                <c:pt idx="11">
                  <c:v>3.8</c:v>
                </c:pt>
                <c:pt idx="12">
                  <c:v>3.1</c:v>
                </c:pt>
                <c:pt idx="13">
                  <c:v>1.8</c:v>
                </c:pt>
                <c:pt idx="14">
                  <c:v>1.5</c:v>
                </c:pt>
                <c:pt idx="15">
                  <c:v>2.6</c:v>
                </c:pt>
                <c:pt idx="16">
                  <c:v>2.4</c:v>
                </c:pt>
                <c:pt idx="17">
                  <c:v>3.1</c:v>
                </c:pt>
                <c:pt idx="18">
                  <c:v>2.9</c:v>
                </c:pt>
                <c:pt idx="1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2F-4EDC-BD3A-DEDFD9DE62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5395840"/>
        <c:axId val="595396384"/>
      </c:barChart>
      <c:catAx>
        <c:axId val="595395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95396384"/>
        <c:crosses val="autoZero"/>
        <c:auto val="1"/>
        <c:lblAlgn val="ctr"/>
        <c:lblOffset val="100"/>
        <c:noMultiLvlLbl val="0"/>
      </c:catAx>
      <c:valAx>
        <c:axId val="5953963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+mj-lt"/>
                  </a:defRPr>
                </a:pPr>
                <a:r>
                  <a:rPr lang="en-US" sz="1600">
                    <a:latin typeface="+mj-lt"/>
                  </a:rPr>
                  <a:t>Percentage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953958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805720483173324"/>
          <c:y val="0.21977434606031551"/>
          <c:w val="0.54156664088154316"/>
          <c:h val="6.5163670330899023E-2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Top5Disorders!$B$1</c:f>
              <c:strCache>
                <c:ptCount val="1"/>
                <c:pt idx="0">
                  <c:v>Crossbred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Top5Disorders!$B$2:$B$8</c:f>
              <c:numCache>
                <c:formatCode>General</c:formatCode>
                <c:ptCount val="7"/>
                <c:pt idx="0">
                  <c:v>6.5</c:v>
                </c:pt>
                <c:pt idx="1">
                  <c:v>9.2000000000000011</c:v>
                </c:pt>
                <c:pt idx="2">
                  <c:v>7.5</c:v>
                </c:pt>
                <c:pt idx="3">
                  <c:v>8</c:v>
                </c:pt>
                <c:pt idx="4">
                  <c:v>7.5</c:v>
                </c:pt>
                <c:pt idx="5">
                  <c:v>4.9000000000000004</c:v>
                </c:pt>
                <c:pt idx="6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3F-40E5-9DB2-A612E1DBF408}"/>
            </c:ext>
          </c:extLst>
        </c:ser>
        <c:ser>
          <c:idx val="1"/>
          <c:order val="1"/>
          <c:tx>
            <c:strRef>
              <c:f>Top5Disorders!$C$1</c:f>
              <c:strCache>
                <c:ptCount val="1"/>
                <c:pt idx="0">
                  <c:v>Labrador Retriever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Top5Disorders!$C$2:$C$8</c:f>
              <c:numCache>
                <c:formatCode>General</c:formatCode>
                <c:ptCount val="7"/>
                <c:pt idx="0">
                  <c:v>11.8</c:v>
                </c:pt>
                <c:pt idx="1">
                  <c:v>3.2</c:v>
                </c:pt>
                <c:pt idx="2">
                  <c:v>4.7</c:v>
                </c:pt>
                <c:pt idx="3">
                  <c:v>6.5</c:v>
                </c:pt>
                <c:pt idx="4">
                  <c:v>11.5</c:v>
                </c:pt>
                <c:pt idx="5">
                  <c:v>8.3000000000000007</c:v>
                </c:pt>
                <c:pt idx="6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3F-40E5-9DB2-A612E1DBF408}"/>
            </c:ext>
          </c:extLst>
        </c:ser>
        <c:ser>
          <c:idx val="2"/>
          <c:order val="2"/>
          <c:tx>
            <c:strRef>
              <c:f>Top5Disorders!$D$1</c:f>
              <c:strCache>
                <c:ptCount val="1"/>
                <c:pt idx="0">
                  <c:v>Staff. Bull Terrier</c:v>
                </c:pt>
              </c:strCache>
            </c:strRef>
          </c:tx>
          <c:spPr>
            <a:solidFill>
              <a:srgbClr val="FA26EB"/>
            </a:solidFill>
          </c:spPr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Top5Disorders!$D$2:$D$8</c:f>
              <c:numCache>
                <c:formatCode>General</c:formatCode>
                <c:ptCount val="7"/>
                <c:pt idx="0">
                  <c:v>9.9</c:v>
                </c:pt>
                <c:pt idx="1">
                  <c:v>2.4</c:v>
                </c:pt>
                <c:pt idx="2">
                  <c:v>3.3</c:v>
                </c:pt>
                <c:pt idx="3">
                  <c:v>3.9</c:v>
                </c:pt>
                <c:pt idx="4">
                  <c:v>5.4</c:v>
                </c:pt>
                <c:pt idx="5">
                  <c:v>4.8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3F-40E5-9DB2-A612E1DBF408}"/>
            </c:ext>
          </c:extLst>
        </c:ser>
        <c:ser>
          <c:idx val="3"/>
          <c:order val="3"/>
          <c:tx>
            <c:strRef>
              <c:f>Top5Disorders!$E$1</c:f>
              <c:strCache>
                <c:ptCount val="1"/>
                <c:pt idx="0">
                  <c:v>Jack Russell</c:v>
                </c:pt>
              </c:strCache>
            </c:strRef>
          </c:tx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Top5Disorders!$E$2:$E$8</c:f>
              <c:numCache>
                <c:formatCode>General</c:formatCode>
                <c:ptCount val="7"/>
                <c:pt idx="0">
                  <c:v>6.9</c:v>
                </c:pt>
                <c:pt idx="1">
                  <c:v>9.5</c:v>
                </c:pt>
                <c:pt idx="2">
                  <c:v>6.9</c:v>
                </c:pt>
                <c:pt idx="3">
                  <c:v>13.7</c:v>
                </c:pt>
                <c:pt idx="4">
                  <c:v>4.2</c:v>
                </c:pt>
                <c:pt idx="5">
                  <c:v>4.5999999999999996</c:v>
                </c:pt>
                <c:pt idx="6">
                  <c:v>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33F-40E5-9DB2-A612E1DBF408}"/>
            </c:ext>
          </c:extLst>
        </c:ser>
        <c:ser>
          <c:idx val="4"/>
          <c:order val="4"/>
          <c:tx>
            <c:strRef>
              <c:f>Top5Disorders!$F$1</c:f>
              <c:strCache>
                <c:ptCount val="1"/>
                <c:pt idx="0">
                  <c:v>Cocker Spaniel</c:v>
                </c:pt>
              </c:strCache>
            </c:strRef>
          </c:tx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Top5Disorders!$F$2:$F$8</c:f>
              <c:numCache>
                <c:formatCode>General</c:formatCode>
                <c:ptCount val="7"/>
                <c:pt idx="0">
                  <c:v>8.3000000000000007</c:v>
                </c:pt>
                <c:pt idx="1">
                  <c:v>12.8</c:v>
                </c:pt>
                <c:pt idx="2">
                  <c:v>12</c:v>
                </c:pt>
                <c:pt idx="3">
                  <c:v>2.2999999999999998</c:v>
                </c:pt>
                <c:pt idx="4">
                  <c:v>1.5</c:v>
                </c:pt>
                <c:pt idx="5">
                  <c:v>9.8000000000000007</c:v>
                </c:pt>
                <c:pt idx="6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33F-40E5-9DB2-A612E1DBF408}"/>
            </c:ext>
          </c:extLst>
        </c:ser>
        <c:ser>
          <c:idx val="5"/>
          <c:order val="5"/>
          <c:tx>
            <c:strRef>
              <c:f>Top5Disorders!$G$1</c:f>
              <c:strCache>
                <c:ptCount val="1"/>
                <c:pt idx="0">
                  <c:v>German Shepherd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Top5Disorders!$G$2:$G$8</c:f>
              <c:numCache>
                <c:formatCode>General</c:formatCode>
                <c:ptCount val="7"/>
                <c:pt idx="0">
                  <c:v>11.4</c:v>
                </c:pt>
                <c:pt idx="1">
                  <c:v>4.5</c:v>
                </c:pt>
                <c:pt idx="2">
                  <c:v>6.1</c:v>
                </c:pt>
                <c:pt idx="3">
                  <c:v>1.5</c:v>
                </c:pt>
                <c:pt idx="4">
                  <c:v>6.8</c:v>
                </c:pt>
                <c:pt idx="5">
                  <c:v>8.3000000000000007</c:v>
                </c:pt>
                <c:pt idx="6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33F-40E5-9DB2-A612E1DBF408}"/>
            </c:ext>
          </c:extLst>
        </c:ser>
        <c:ser>
          <c:idx val="6"/>
          <c:order val="6"/>
          <c:tx>
            <c:strRef>
              <c:f>Top5Disorders!$H$1</c:f>
              <c:strCache>
                <c:ptCount val="1"/>
                <c:pt idx="0">
                  <c:v>Yorkshire Terrier</c:v>
                </c:pt>
              </c:strCache>
            </c:strRef>
          </c:tx>
          <c:spPr>
            <a:solidFill>
              <a:srgbClr val="00FFCC"/>
            </a:solidFill>
          </c:spPr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Top5Disorders!$H$2:$H$8</c:f>
              <c:numCache>
                <c:formatCode>General</c:formatCode>
                <c:ptCount val="7"/>
                <c:pt idx="0">
                  <c:v>7.9</c:v>
                </c:pt>
                <c:pt idx="1">
                  <c:v>25.2</c:v>
                </c:pt>
                <c:pt idx="2">
                  <c:v>6.3</c:v>
                </c:pt>
                <c:pt idx="3">
                  <c:v>15</c:v>
                </c:pt>
                <c:pt idx="4">
                  <c:v>1.6</c:v>
                </c:pt>
                <c:pt idx="5">
                  <c:v>5.5</c:v>
                </c:pt>
                <c:pt idx="6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33F-40E5-9DB2-A612E1DBF408}"/>
            </c:ext>
          </c:extLst>
        </c:ser>
        <c:ser>
          <c:idx val="7"/>
          <c:order val="7"/>
          <c:tx>
            <c:strRef>
              <c:f>Top5Disorders!$I$1</c:f>
              <c:strCache>
                <c:ptCount val="1"/>
                <c:pt idx="0">
                  <c:v>Border Collie</c:v>
                </c:pt>
              </c:strCache>
            </c:strRef>
          </c:tx>
          <c:spPr>
            <a:solidFill>
              <a:srgbClr val="8F23B3"/>
            </a:solidFill>
          </c:spPr>
          <c:invertIfNegative val="0"/>
          <c:cat>
            <c:strRef>
              <c:f>Top5Disorders!$A$2:$A$8</c:f>
              <c:strCache>
                <c:ptCount val="7"/>
                <c:pt idx="0">
                  <c:v>Otitis externa</c:v>
                </c:pt>
                <c:pt idx="1">
                  <c:v>*Periodontal disease</c:v>
                </c:pt>
                <c:pt idx="2">
                  <c:v>Anal sac impaction</c:v>
                </c:pt>
                <c:pt idx="3">
                  <c:v>*Overgrown nails</c:v>
                </c:pt>
                <c:pt idx="4">
                  <c:v>*DJD</c:v>
                </c:pt>
                <c:pt idx="5">
                  <c:v>Diarrhoea</c:v>
                </c:pt>
                <c:pt idx="6">
                  <c:v>*Obesity</c:v>
                </c:pt>
              </c:strCache>
            </c:strRef>
          </c:cat>
          <c:val>
            <c:numRef>
              <c:f>Top5Disorders!$I$2:$I$8</c:f>
              <c:numCache>
                <c:formatCode>General</c:formatCode>
                <c:ptCount val="7"/>
                <c:pt idx="0">
                  <c:v>1.9000000000000001</c:v>
                </c:pt>
                <c:pt idx="1">
                  <c:v>6.7</c:v>
                </c:pt>
                <c:pt idx="2">
                  <c:v>2.9</c:v>
                </c:pt>
                <c:pt idx="3">
                  <c:v>1</c:v>
                </c:pt>
                <c:pt idx="4">
                  <c:v>11.5</c:v>
                </c:pt>
                <c:pt idx="5">
                  <c:v>7.7</c:v>
                </c:pt>
                <c:pt idx="6">
                  <c:v>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33F-40E5-9DB2-A612E1DBF4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9643840"/>
        <c:axId val="679644384"/>
      </c:barChart>
      <c:catAx>
        <c:axId val="679643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79644384"/>
        <c:crosses val="autoZero"/>
        <c:auto val="1"/>
        <c:lblAlgn val="ctr"/>
        <c:lblOffset val="100"/>
        <c:noMultiLvlLbl val="0"/>
      </c:catAx>
      <c:valAx>
        <c:axId val="6796443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/>
                  <a:t>Percentage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79643840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0.18852</cdr:x>
      <cdr:y>0.01837</cdr:y>
    </cdr:from>
    <cdr:to>
      <cdr:x>0.87705</cdr:x>
      <cdr:y>0.10364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656141" y="125969"/>
          <a:ext cx="6048715" cy="58477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GB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200" b="1" dirty="0">
              <a:solidFill>
                <a:srgbClr val="8F23B3"/>
              </a:solidFill>
              <a:latin typeface="Times" panose="02020603050405020304" pitchFamily="18" charset="0"/>
              <a:cs typeface="Times" panose="02020603050405020304" pitchFamily="18" charset="0"/>
            </a:rPr>
            <a:t>Disorders - Does breed matter?</a:t>
          </a:r>
          <a:endParaRPr lang="en-GB" sz="3200" b="1" dirty="0">
            <a:latin typeface="Times" panose="02020603050405020304" pitchFamily="18" charset="0"/>
            <a:cs typeface="Times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D9EA6E-9D0A-443B-87D2-61F5335A22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762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</p:spTree>
    <p:extLst>
      <p:ext uri="{BB962C8B-B14F-4D97-AF65-F5344CB8AC3E}">
        <p14:creationId xmlns:p14="http://schemas.microsoft.com/office/powerpoint/2010/main" val="248209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816B5-F9B9-4D51-B7B5-7C94B0CB038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520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548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984767-613C-4BAA-AE48-2050087A575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288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23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sng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332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816B5-F9B9-4D51-B7B5-7C94B0CB038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639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816B5-F9B9-4D51-B7B5-7C94B0CB038C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782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sng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32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816B5-F9B9-4D51-B7B5-7C94B0CB038C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9425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816B5-F9B9-4D51-B7B5-7C94B0CB038C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934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871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816B5-F9B9-4D51-B7B5-7C94B0CB038C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9789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816B5-F9B9-4D51-B7B5-7C94B0CB038C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2733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sng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56508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none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6238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none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068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none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5928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sng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49647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38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593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sng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378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520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85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u="sng" dirty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17749-D5DE-4D01-B67D-900299F734DF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480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9EA6E-9D0A-443B-87D2-61F5335A22B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540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72AA13-932F-4E2C-9BFC-651159E95AB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DD67B8-A55B-4D3A-AC61-6439FC1C751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87338"/>
            <a:ext cx="192405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287338"/>
            <a:ext cx="5624513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CA6A70-9FB6-4E26-A49C-1948BB3458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VC_PP_Template_Corporate_Generic_Blank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378" y="0"/>
            <a:ext cx="5616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34" y="260351"/>
            <a:ext cx="1605844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9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EB60A0-E5B1-4F9E-838C-726CE44217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F161EF-250D-4D6A-940C-E50B57A2BD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CACC3E-F178-4E67-9B33-1F6EB2D90E3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3238500"/>
            <a:ext cx="3773488" cy="1800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7438" y="3238500"/>
            <a:ext cx="3775075" cy="1800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C43845-229F-407B-8F34-C2A3C38209D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8790C3-19EA-4919-921D-9E8C44A3A8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FE4219-AF45-469D-984F-59BC7AC04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9758EF-0524-48A2-9AFB-4227408C4F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A841D8-0D43-4156-B40E-39259D2958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89736E-B546-42EE-9A32-8704A6D8BD3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79862D-3597-4351-9EA6-0732510AD4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FAF2BB-1195-4D7B-98E6-B99FD42936A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159000"/>
            <a:ext cx="1924050" cy="2879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2159000"/>
            <a:ext cx="5624513" cy="28797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2FB246-52FD-406D-B233-4BE6D1713E2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663B1-E712-4876-B63B-8E20F725270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305C8B-657C-4D77-B8CF-EA8DF0B8E0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4C0688C-B96C-4002-AB4A-2325C3AA8C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546225"/>
            <a:ext cx="3773488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7438" y="1546225"/>
            <a:ext cx="3775075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6E789D-E45F-4A47-8EB4-E6927346BA9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5EAE89-5C83-44F2-9123-CA1E602A79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3D7151-52E0-4D20-8101-86F7C7968D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ACDE00-63BC-461D-873E-84B70AEE169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0860E3-8896-474F-8AB5-87EFBB6912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2647FE-2D70-4B2E-907D-C7FB2119D6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43B7A5-3A4D-452A-895B-3B0085A8F3E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75829D-7C98-40C6-87D2-3D0F4E28A7A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87338"/>
            <a:ext cx="192405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287338"/>
            <a:ext cx="5624513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04DB76-DC1B-4F84-A8E5-50178B5B802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254B2E-499B-4CA0-AD51-8EB19E04D6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37BF83-7230-428D-A22F-68A1B1A115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575EAB-CC4E-45FA-95A1-B1BC080E5EC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546225"/>
            <a:ext cx="3773488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7438" y="1546225"/>
            <a:ext cx="3775075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184BF9-31AC-4220-86AC-3FE26934516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EE26AB-D450-46AE-922A-0B7AB360D88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546225"/>
            <a:ext cx="3773488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7438" y="1546225"/>
            <a:ext cx="3775075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1EC170-AEF4-4669-BE5D-E0A68AE6DD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509966-01C3-4FA0-8072-631404FFBC5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B2C615-E745-4D66-9DA4-6AE0C63375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4E5B0C-05EA-4FF1-B4B0-04B0119C25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5EB47A-9F83-4922-B470-5083FF19726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FB9286-AE8C-44F6-9CA2-8EC75BFB6E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87338"/>
            <a:ext cx="192405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287338"/>
            <a:ext cx="5624513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ED7163-2938-444D-B1FC-792D4BC5C8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VC_PP_Template_Corporate_Generic_Blank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378" y="0"/>
            <a:ext cx="5616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34" y="260351"/>
            <a:ext cx="1605844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6ACD95-2CF4-4332-9C89-9232C38A16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E152E3-B9E8-4A5F-A6B7-67B3E35AB42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EBB3EF-03E2-4F29-A46C-5DA20946B0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008B38-48BC-453B-9205-0808574953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5AD5E-1B9B-41C9-8776-61904A62F8A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87338"/>
            <a:ext cx="77009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546225"/>
            <a:ext cx="7700963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61100" y="6332538"/>
            <a:ext cx="2159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3125" y="6332538"/>
            <a:ext cx="431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F782A3-31A2-408A-B591-13432056235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712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254000" indent="-254000" algn="l" rtl="0" fontAlgn="base">
        <a:spcBef>
          <a:spcPct val="20000"/>
        </a:spcBef>
        <a:spcAft>
          <a:spcPct val="0"/>
        </a:spcAft>
        <a:buClr>
          <a:srgbClr val="8F23B3"/>
        </a:buClr>
        <a:buChar char="•"/>
        <a:defRPr sz="2400">
          <a:solidFill>
            <a:schemeClr val="tx1"/>
          </a:solidFill>
          <a:latin typeface="+mn-lt"/>
        </a:defRPr>
      </a:lvl2pPr>
      <a:lvl3pPr marL="254000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508000" indent="-254000" algn="l" rtl="0" fontAlgn="base">
        <a:spcBef>
          <a:spcPct val="20000"/>
        </a:spcBef>
        <a:spcAft>
          <a:spcPct val="0"/>
        </a:spcAft>
        <a:buClr>
          <a:srgbClr val="8F23B3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7620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12192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16764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21336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25908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0" y="2057400"/>
            <a:ext cx="9140825" cy="4800600"/>
          </a:xfrm>
          <a:prstGeom prst="rect">
            <a:avLst/>
          </a:prstGeom>
          <a:solidFill>
            <a:srgbClr val="007A5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1" charset="-128"/>
            </a:endParaRPr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159000"/>
            <a:ext cx="77009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3238500"/>
            <a:ext cx="77009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61100" y="6332538"/>
            <a:ext cx="2159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3125" y="6332538"/>
            <a:ext cx="431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FE4979D-F9FF-4861-A58B-19E66A17A7D0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12649" name="Picture 9" descr="RVC_Logo_Pos_341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81000" y="304800"/>
            <a:ext cx="2667000" cy="14874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254000" indent="-2540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+mn-lt"/>
        </a:defRPr>
      </a:lvl2pPr>
      <a:lvl3pPr marL="254000" algn="l" rtl="0" fontAlgn="base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n-lt"/>
        </a:defRPr>
      </a:lvl3pPr>
      <a:lvl4pPr marL="508000" indent="-254000" algn="l" rtl="0" fontAlgn="base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–"/>
        <a:defRPr sz="2000">
          <a:solidFill>
            <a:schemeClr val="bg1"/>
          </a:solidFill>
          <a:latin typeface="+mn-lt"/>
        </a:defRPr>
      </a:lvl4pPr>
      <a:lvl5pPr marL="7620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5pPr>
      <a:lvl6pPr marL="12192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6pPr>
      <a:lvl7pPr marL="16764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7pPr>
      <a:lvl8pPr marL="21336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8pPr>
      <a:lvl9pPr marL="25908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0" y="0"/>
            <a:ext cx="9140825" cy="6873875"/>
          </a:xfrm>
          <a:prstGeom prst="rect">
            <a:avLst/>
          </a:prstGeom>
          <a:solidFill>
            <a:srgbClr val="007A5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1" charset="-128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87338"/>
            <a:ext cx="77009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546225"/>
            <a:ext cx="7700963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61100" y="6332538"/>
            <a:ext cx="2159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3125" y="6332538"/>
            <a:ext cx="431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D48825-1121-4894-AA6E-C666DFCA02F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 Linotype" pitchFamily="18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254000" indent="-2540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+mn-lt"/>
        </a:defRPr>
      </a:lvl2pPr>
      <a:lvl3pPr marL="254000" algn="l" rtl="0" fontAlgn="base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n-lt"/>
        </a:defRPr>
      </a:lvl3pPr>
      <a:lvl4pPr marL="508000" indent="-254000" algn="l" rtl="0" fontAlgn="base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–"/>
        <a:defRPr sz="2000">
          <a:solidFill>
            <a:schemeClr val="bg1"/>
          </a:solidFill>
          <a:latin typeface="+mn-lt"/>
        </a:defRPr>
      </a:lvl4pPr>
      <a:lvl5pPr marL="7620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5pPr>
      <a:lvl6pPr marL="12192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6pPr>
      <a:lvl7pPr marL="16764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7pPr>
      <a:lvl8pPr marL="21336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8pPr>
      <a:lvl9pPr marL="2590800" indent="-2540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87338"/>
            <a:ext cx="77009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546225"/>
            <a:ext cx="7700963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61100" y="6332538"/>
            <a:ext cx="2159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3125" y="6332538"/>
            <a:ext cx="431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4220F18-C632-47D5-ADB1-57F615B2BCFF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39270" name="Picture 6" descr="RVC_Logo_Pos_2592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50" y="5856288"/>
            <a:ext cx="273050" cy="6619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3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8F23B3"/>
          </a:solidFill>
          <a:latin typeface="Palatino Linotype" pitchFamily="18" charset="0"/>
        </a:defRPr>
      </a:lvl9pPr>
    </p:titleStyle>
    <p:bodyStyle>
      <a:lvl1pPr marL="176213" indent="-176213" algn="l" rtl="0" fontAlgn="base">
        <a:spcBef>
          <a:spcPct val="20000"/>
        </a:spcBef>
        <a:spcAft>
          <a:spcPct val="0"/>
        </a:spcAft>
        <a:buClr>
          <a:srgbClr val="8F23B3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180975" algn="l" rtl="0" fontAlgn="base">
        <a:spcBef>
          <a:spcPct val="20000"/>
        </a:spcBef>
        <a:spcAft>
          <a:spcPct val="0"/>
        </a:spcAft>
        <a:buClr>
          <a:srgbClr val="8F23B3"/>
        </a:buClr>
        <a:buChar char="•"/>
        <a:defRPr sz="2400">
          <a:solidFill>
            <a:schemeClr val="tx1"/>
          </a:solidFill>
          <a:latin typeface="+mn-lt"/>
        </a:defRPr>
      </a:lvl2pPr>
      <a:lvl3pPr marL="876300" indent="-160338" algn="l" rtl="0" fontAlgn="base">
        <a:spcBef>
          <a:spcPct val="20000"/>
        </a:spcBef>
        <a:spcAft>
          <a:spcPct val="0"/>
        </a:spcAft>
        <a:buClr>
          <a:srgbClr val="8F23B3"/>
        </a:buClr>
        <a:buChar char="•"/>
        <a:defRPr sz="2000">
          <a:solidFill>
            <a:schemeClr val="tx1"/>
          </a:solidFill>
          <a:latin typeface="+mn-lt"/>
        </a:defRPr>
      </a:lvl3pPr>
      <a:lvl4pPr marL="1169988" indent="-114300" algn="l" rtl="0" fontAlgn="base">
        <a:spcBef>
          <a:spcPct val="20000"/>
        </a:spcBef>
        <a:spcAft>
          <a:spcPct val="0"/>
        </a:spcAft>
        <a:buClr>
          <a:srgbClr val="8F23B3"/>
        </a:buClr>
        <a:buFont typeface="Arial" charset="0"/>
        <a:buChar char="­"/>
        <a:defRPr sz="2000">
          <a:solidFill>
            <a:schemeClr val="tx1"/>
          </a:solidFill>
          <a:latin typeface="+mn-lt"/>
        </a:defRPr>
      </a:lvl4pPr>
      <a:lvl5pPr marL="1520825" indent="-171450" algn="l" rtl="0" fontAlgn="base">
        <a:spcBef>
          <a:spcPct val="20000"/>
        </a:spcBef>
        <a:spcAft>
          <a:spcPct val="0"/>
        </a:spcAft>
        <a:buClr>
          <a:srgbClr val="8F23B3"/>
        </a:buClr>
        <a:buFont typeface="Arial" charset="0"/>
        <a:buChar char="-"/>
        <a:defRPr>
          <a:solidFill>
            <a:schemeClr val="tx1"/>
          </a:solidFill>
          <a:latin typeface="+mn-lt"/>
        </a:defRPr>
      </a:lvl5pPr>
      <a:lvl6pPr marL="1978025" indent="-171450" algn="l" rtl="0" fontAlgn="base">
        <a:spcBef>
          <a:spcPct val="20000"/>
        </a:spcBef>
        <a:spcAft>
          <a:spcPct val="0"/>
        </a:spcAft>
        <a:buClr>
          <a:srgbClr val="8F23B3"/>
        </a:buClr>
        <a:buFont typeface="Arial" charset="0"/>
        <a:buChar char="-"/>
        <a:defRPr>
          <a:solidFill>
            <a:schemeClr val="tx1"/>
          </a:solidFill>
          <a:latin typeface="+mn-lt"/>
        </a:defRPr>
      </a:lvl6pPr>
      <a:lvl7pPr marL="2435225" indent="-171450" algn="l" rtl="0" fontAlgn="base">
        <a:spcBef>
          <a:spcPct val="20000"/>
        </a:spcBef>
        <a:spcAft>
          <a:spcPct val="0"/>
        </a:spcAft>
        <a:buClr>
          <a:srgbClr val="8F23B3"/>
        </a:buClr>
        <a:buFont typeface="Arial" charset="0"/>
        <a:buChar char="-"/>
        <a:defRPr>
          <a:solidFill>
            <a:schemeClr val="tx1"/>
          </a:solidFill>
          <a:latin typeface="+mn-lt"/>
        </a:defRPr>
      </a:lvl7pPr>
      <a:lvl8pPr marL="2892425" indent="-171450" algn="l" rtl="0" fontAlgn="base">
        <a:spcBef>
          <a:spcPct val="20000"/>
        </a:spcBef>
        <a:spcAft>
          <a:spcPct val="0"/>
        </a:spcAft>
        <a:buClr>
          <a:srgbClr val="8F23B3"/>
        </a:buClr>
        <a:buFont typeface="Arial" charset="0"/>
        <a:buChar char="-"/>
        <a:defRPr>
          <a:solidFill>
            <a:schemeClr val="tx1"/>
          </a:solidFill>
          <a:latin typeface="+mn-lt"/>
        </a:defRPr>
      </a:lvl8pPr>
      <a:lvl9pPr marL="3349625" indent="-171450" algn="l" rtl="0" fontAlgn="base">
        <a:spcBef>
          <a:spcPct val="20000"/>
        </a:spcBef>
        <a:spcAft>
          <a:spcPct val="0"/>
        </a:spcAft>
        <a:buClr>
          <a:srgbClr val="8F23B3"/>
        </a:buClr>
        <a:buFont typeface="Arial" charset="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1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56690" y="54995"/>
            <a:ext cx="2547758" cy="142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7"/>
          <p:cNvSpPr txBox="1">
            <a:spLocks/>
          </p:cNvSpPr>
          <p:nvPr/>
        </p:nvSpPr>
        <p:spPr bwMode="auto">
          <a:xfrm>
            <a:off x="72008" y="1412776"/>
            <a:ext cx="853244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sz="4400" b="1" dirty="0">
                <a:solidFill>
                  <a:schemeClr val="accent2"/>
                </a:solidFill>
              </a:rPr>
              <a:t>VetCompass: </a:t>
            </a:r>
            <a:r>
              <a:rPr lang="en-GB" sz="4400" b="1" dirty="0" err="1">
                <a:solidFill>
                  <a:schemeClr val="accent2"/>
                </a:solidFill>
              </a:rPr>
              <a:t>Unweaving</a:t>
            </a:r>
            <a:r>
              <a:rPr lang="en-GB" sz="4400" b="1" dirty="0">
                <a:solidFill>
                  <a:schemeClr val="accent2"/>
                </a:solidFill>
              </a:rPr>
              <a:t> the rainbow of canine health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7506" y="6444044"/>
            <a:ext cx="696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 </a:t>
            </a:r>
            <a:r>
              <a:rPr lang="en-GB" b="1" dirty="0"/>
              <a:t>Breed Health Co-ordinator Symposium, Sept 23</a:t>
            </a:r>
            <a:r>
              <a:rPr lang="en-GB" b="1" baseline="30000" dirty="0"/>
              <a:t>rd</a:t>
            </a:r>
            <a:r>
              <a:rPr lang="en-GB" b="1" dirty="0"/>
              <a:t>,  2016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520" y="278092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Dr Dan O’Neill</a:t>
            </a:r>
          </a:p>
          <a:p>
            <a:pPr algn="ctr"/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MVB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BSc(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hons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GPCert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(SAP)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GPCert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FelP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GPCert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Derm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GPCert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B&amp;PS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) MSc(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VetEpi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) PhD MRCVS</a:t>
            </a:r>
            <a:endParaRPr lang="en-GB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940152" y="4263014"/>
            <a:ext cx="2456891" cy="2004582"/>
            <a:chOff x="5940152" y="4263014"/>
            <a:chExt cx="2456891" cy="200458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4263014"/>
              <a:ext cx="2456891" cy="1800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246877" y="6067541"/>
              <a:ext cx="1843439" cy="2000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700" dirty="0">
                  <a:latin typeface="Times" panose="02020603050405020304" pitchFamily="18" charset="0"/>
                  <a:ea typeface="Calibri" panose="020F0502020204030204" pitchFamily="34" charset="0"/>
                  <a:cs typeface="Times" panose="02020603050405020304" pitchFamily="18" charset="0"/>
                </a:rPr>
                <a:t>Diane Pearce Collection / The Kennel Club ©</a:t>
              </a:r>
              <a:endParaRPr lang="en-GB" sz="7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3" r="14276"/>
          <a:stretch/>
        </p:blipFill>
        <p:spPr>
          <a:xfrm>
            <a:off x="755576" y="4263014"/>
            <a:ext cx="2071064" cy="1800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99592" y="6063014"/>
            <a:ext cx="1843439" cy="2000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700" dirty="0"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Diane Pearce Collection / The Kennel Club ©</a:t>
            </a:r>
            <a:endParaRPr lang="en-GB" sz="7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83572" y="4263014"/>
            <a:ext cx="2199648" cy="1990514"/>
            <a:chOff x="3283572" y="4263014"/>
            <a:chExt cx="2199648" cy="199051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3572" y="4263014"/>
              <a:ext cx="2199648" cy="18000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419872" y="6053473"/>
              <a:ext cx="1843439" cy="2000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700" dirty="0">
                  <a:latin typeface="Times" panose="02020603050405020304" pitchFamily="18" charset="0"/>
                  <a:ea typeface="Calibri" panose="020F0502020204030204" pitchFamily="34" charset="0"/>
                  <a:cs typeface="Times" panose="02020603050405020304" pitchFamily="18" charset="0"/>
                </a:rPr>
                <a:t>Diane Pearce Collection / The Kennel Club ©</a:t>
              </a:r>
              <a:endParaRPr lang="en-GB" sz="7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3" r="14276"/>
          <a:stretch/>
        </p:blipFill>
        <p:spPr>
          <a:xfrm flipH="1">
            <a:off x="769108" y="4263014"/>
            <a:ext cx="2071064" cy="180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0706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249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Evidence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OED: </a:t>
            </a:r>
            <a:r>
              <a:rPr lang="en-GB" sz="3200" dirty="0"/>
              <a:t>The available body of facts or information indicating whether a belief or proposition is true or valid.</a:t>
            </a:r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645024"/>
            <a:ext cx="2381250" cy="29241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20540945">
            <a:off x="827584" y="3501008"/>
            <a:ext cx="5148064" cy="193899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Key Message: </a:t>
            </a:r>
          </a:p>
          <a:p>
            <a:pPr algn="ctr"/>
            <a:r>
              <a:rPr lang="en-GB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Base your Belief of the Truth on the Evidence</a:t>
            </a:r>
          </a:p>
        </p:txBody>
      </p:sp>
    </p:spTree>
    <p:extLst>
      <p:ext uri="{BB962C8B-B14F-4D97-AF65-F5344CB8AC3E}">
        <p14:creationId xmlns:p14="http://schemas.microsoft.com/office/powerpoint/2010/main" val="294389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224136"/>
          </a:xfrm>
        </p:spPr>
        <p:txBody>
          <a:bodyPr anchor="t"/>
          <a:lstStyle/>
          <a:p>
            <a:pPr algn="ctr"/>
            <a:r>
              <a:rPr lang="en-GB" sz="3600" b="1" dirty="0">
                <a:latin typeface="+mn-lt"/>
              </a:rPr>
              <a:t>Companion animals – do we really know everything?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75298" y="1318746"/>
            <a:ext cx="8933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150000"/>
              </a:lnSpc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A few simple questions: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are the 3 most common disorders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Is the prevalence of common disorders higher in purebred dogs than in crossbred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is the average lifespan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crossbred dogs live longer than purebred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similarly-sized small dogs have the same top disorders? 			</a:t>
            </a:r>
          </a:p>
        </p:txBody>
      </p:sp>
    </p:spTree>
    <p:extLst>
      <p:ext uri="{BB962C8B-B14F-4D97-AF65-F5344CB8AC3E}">
        <p14:creationId xmlns:p14="http://schemas.microsoft.com/office/powerpoint/2010/main" val="83438735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76366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Questionnaires/surveys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Referral vet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Insurance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Laboratory/Experimental</a:t>
            </a:r>
          </a:p>
        </p:txBody>
      </p:sp>
      <p:sp>
        <p:nvSpPr>
          <p:cNvPr id="4" name="Rectangle 3"/>
          <p:cNvSpPr/>
          <p:nvPr/>
        </p:nvSpPr>
        <p:spPr>
          <a:xfrm>
            <a:off x="1384693" y="147990"/>
            <a:ext cx="65972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600" b="1" dirty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Canine Health Evidence To Date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3356992"/>
            <a:ext cx="3960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Biased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Not representative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Out of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Non-UK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Non-standardised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Not generalisable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936553"/>
            <a:ext cx="3200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7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7162800" cy="329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971600" y="3216262"/>
            <a:ext cx="6913685" cy="111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F23B3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8F23B3"/>
              </a:buClr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F23B3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8F23B3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8F23B3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23B3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23B3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23B3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23B3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3323" dirty="0">
                <a:solidFill>
                  <a:srgbClr val="8F23B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analysis from primary-care vet practices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26064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new face of Canine Health Evidence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576" y="4331311"/>
            <a:ext cx="374441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Representative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Healthy and sick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Animal histories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Anonymised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Veterinary diagnoses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716016" y="4331311"/>
            <a:ext cx="36724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Longitudinal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Blinded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Treatment data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Large data volumes</a:t>
            </a:r>
          </a:p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 err="1">
                <a:latin typeface="Times" panose="02020603050405020304" pitchFamily="18" charset="0"/>
                <a:cs typeface="Times" panose="02020603050405020304" pitchFamily="18" charset="0"/>
              </a:rPr>
              <a:t>Franchisable</a:t>
            </a:r>
            <a:endParaRPr lang="en-GB" sz="2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71233" y="6309320"/>
            <a:ext cx="47144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8F23B3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Data waiting to be picked </a:t>
            </a:r>
          </a:p>
        </p:txBody>
      </p:sp>
    </p:spTree>
    <p:extLst>
      <p:ext uri="{BB962C8B-B14F-4D97-AF65-F5344CB8AC3E}">
        <p14:creationId xmlns:p14="http://schemas.microsoft.com/office/powerpoint/2010/main" val="189405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587" y="3018195"/>
            <a:ext cx="2809660" cy="22599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0466" name="Picture 2" descr="C:\Dan\Other\Photos\Animals\Dogs\Kim Cawley\Kim Cawley Chloe puppies 140612\P604056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91991" y="1637152"/>
            <a:ext cx="1157291" cy="1366027"/>
          </a:xfrm>
          <a:prstGeom prst="rect">
            <a:avLst/>
          </a:prstGeom>
          <a:noFill/>
        </p:spPr>
      </p:pic>
      <p:pic>
        <p:nvPicPr>
          <p:cNvPr id="190468" name="Picture 4" descr="http://www.thedrum.com/uploads/drum_basic_article/154095/main_images/NHS%20dat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499" y="1886105"/>
            <a:ext cx="2716302" cy="23759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943016" y="1421070"/>
            <a:ext cx="2392881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85" dirty="0">
                <a:cs typeface="Times New Roman" pitchFamily="18" charset="0"/>
              </a:rPr>
              <a:t>Vet practices</a:t>
            </a:r>
          </a:p>
        </p:txBody>
      </p:sp>
      <p:sp>
        <p:nvSpPr>
          <p:cNvPr id="9" name="Bent Arrow 8"/>
          <p:cNvSpPr/>
          <p:nvPr/>
        </p:nvSpPr>
        <p:spPr bwMode="auto">
          <a:xfrm flipV="1">
            <a:off x="802210" y="4262006"/>
            <a:ext cx="1329378" cy="1623728"/>
          </a:xfrm>
          <a:prstGeom prst="bentArrow">
            <a:avLst>
              <a:gd name="adj1" fmla="val 10679"/>
              <a:gd name="adj2" fmla="val 20039"/>
              <a:gd name="adj3" fmla="val 25000"/>
              <a:gd name="adj4" fmla="val 74115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z="1662">
              <a:latin typeface="Times New Roman" pitchFamily="18" charset="0"/>
            </a:endParaRPr>
          </a:p>
        </p:txBody>
      </p:sp>
      <p:sp>
        <p:nvSpPr>
          <p:cNvPr id="11" name="Bent Arrow 10"/>
          <p:cNvSpPr/>
          <p:nvPr/>
        </p:nvSpPr>
        <p:spPr bwMode="auto">
          <a:xfrm rot="10800000" flipV="1">
            <a:off x="3442028" y="1953788"/>
            <a:ext cx="2151847" cy="1254857"/>
          </a:xfrm>
          <a:prstGeom prst="bentArrow">
            <a:avLst>
              <a:gd name="adj1" fmla="val 11651"/>
              <a:gd name="adj2" fmla="val 20039"/>
              <a:gd name="adj3" fmla="val 25000"/>
              <a:gd name="adj4" fmla="val 74115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z="1662">
              <a:latin typeface="Times New Roman" pitchFamily="18" charset="0"/>
            </a:endParaRPr>
          </a:p>
        </p:txBody>
      </p:sp>
      <p:sp>
        <p:nvSpPr>
          <p:cNvPr id="12" name="Bent Arrow 11"/>
          <p:cNvSpPr/>
          <p:nvPr/>
        </p:nvSpPr>
        <p:spPr bwMode="auto">
          <a:xfrm rot="10800000" flipH="1" flipV="1">
            <a:off x="6210729" y="1746330"/>
            <a:ext cx="1063503" cy="1462315"/>
          </a:xfrm>
          <a:prstGeom prst="bentArrow">
            <a:avLst>
              <a:gd name="adj1" fmla="val 11651"/>
              <a:gd name="adj2" fmla="val 20039"/>
              <a:gd name="adj3" fmla="val 25000"/>
              <a:gd name="adj4" fmla="val 74115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z="1662"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48901" y="1106229"/>
            <a:ext cx="2991102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85" dirty="0">
                <a:cs typeface="Times New Roman" pitchFamily="18" charset="0"/>
              </a:rPr>
              <a:t>Other stakeholders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741" y="1953790"/>
            <a:ext cx="2247463" cy="57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973472" y="367711"/>
            <a:ext cx="5782796" cy="731158"/>
          </a:xfrm>
          <a:prstGeom prst="rect">
            <a:avLst/>
          </a:prstGeom>
        </p:spPr>
        <p:txBody>
          <a:bodyPr anchor="t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8F23B3"/>
                </a:solidFill>
                <a:latin typeface="Palatino Linotype" pitchFamily="18" charset="0"/>
              </a:defRPr>
            </a:lvl9pPr>
          </a:lstStyle>
          <a:p>
            <a:pPr algn="ctr"/>
            <a:r>
              <a:rPr lang="en-GB" sz="3323" b="1" kern="0" dirty="0">
                <a:latin typeface="Times" panose="02020603050405020304" pitchFamily="18" charset="0"/>
                <a:cs typeface="Times" panose="02020603050405020304" pitchFamily="18" charset="0"/>
              </a:rPr>
              <a:t>VetCompass Programme</a:t>
            </a: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46563" y="3387984"/>
            <a:ext cx="2328281" cy="2910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3016" y="4519515"/>
            <a:ext cx="1595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Real-time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94044" y="3030187"/>
            <a:ext cx="1399031" cy="3497575"/>
          </a:xfrm>
          <a:prstGeom prst="rect">
            <a:avLst/>
          </a:prstGeom>
        </p:spPr>
      </p:pic>
      <p:pic>
        <p:nvPicPr>
          <p:cNvPr id="151553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96566" y="4027220"/>
            <a:ext cx="3995742" cy="23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6317" y="4451192"/>
            <a:ext cx="2362098" cy="214303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Bent Arrow 9"/>
          <p:cNvSpPr/>
          <p:nvPr/>
        </p:nvSpPr>
        <p:spPr bwMode="auto">
          <a:xfrm rot="16200000" flipV="1">
            <a:off x="4935646" y="4499177"/>
            <a:ext cx="864096" cy="1864994"/>
          </a:xfrm>
          <a:prstGeom prst="bentArrow">
            <a:avLst>
              <a:gd name="adj1" fmla="val 17969"/>
              <a:gd name="adj2" fmla="val 20039"/>
              <a:gd name="adj3" fmla="val 25000"/>
              <a:gd name="adj4" fmla="val 74115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z="1662"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01992" y="5212318"/>
            <a:ext cx="2297809" cy="13028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3338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 animBg="1"/>
      <p:bldP spid="12" grpId="0" animBg="1"/>
      <p:bldP spid="13" grpId="0"/>
      <p:bldP spid="13" grpId="1"/>
      <p:bldP spid="4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586" y="338878"/>
            <a:ext cx="4750489" cy="61476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166092"/>
            <a:ext cx="3569705" cy="1796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92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September 2016:</a:t>
            </a:r>
          </a:p>
          <a:p>
            <a:pPr algn="ctr"/>
            <a:r>
              <a:rPr lang="en-GB" sz="3692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VetCompass: 498 Practices </a:t>
            </a:r>
          </a:p>
        </p:txBody>
      </p:sp>
    </p:spTree>
    <p:extLst>
      <p:ext uri="{BB962C8B-B14F-4D97-AF65-F5344CB8AC3E}">
        <p14:creationId xmlns:p14="http://schemas.microsoft.com/office/powerpoint/2010/main" val="3639274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15616" y="548680"/>
            <a:ext cx="7039698" cy="66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92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VetCompass: Sept 2016 status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5908" y="5729498"/>
            <a:ext cx="1706401" cy="85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706232"/>
              </p:ext>
            </p:extLst>
          </p:nvPr>
        </p:nvGraphicFramePr>
        <p:xfrm>
          <a:off x="611560" y="1916832"/>
          <a:ext cx="7920880" cy="324036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00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27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Participating practices</a:t>
                      </a:r>
                      <a:endParaRPr lang="en-GB" sz="27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7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498</a:t>
                      </a:r>
                      <a:endParaRPr lang="en-GB" sz="2700" b="1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00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27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Unique animals:               </a:t>
                      </a:r>
                      <a:endParaRPr lang="en-GB" sz="27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7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5,843,600</a:t>
                      </a:r>
                      <a:endParaRPr lang="en-GB" sz="2700" b="1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00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27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Total episodes of care: </a:t>
                      </a:r>
                      <a:endParaRPr lang="en-GB" sz="27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7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36,347,778</a:t>
                      </a:r>
                      <a:endParaRPr lang="en-GB" sz="2700" b="1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09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27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Total treatments used:</a:t>
                      </a:r>
                      <a:endParaRPr lang="en-GB" sz="27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7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111,212,641</a:t>
                      </a:r>
                      <a:endParaRPr lang="en-GB" sz="27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266700" marR="4233" marT="423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9780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97852" y="116632"/>
            <a:ext cx="7039698" cy="66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92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VetCompass: Sept 2016 status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5908" y="5729498"/>
            <a:ext cx="1706401" cy="85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455235"/>
              </p:ext>
            </p:extLst>
          </p:nvPr>
        </p:nvGraphicFramePr>
        <p:xfrm>
          <a:off x="971600" y="1196755"/>
          <a:ext cx="6965950" cy="4680513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504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1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Canine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2,764,825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Feline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1,859,095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Rabbit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426,679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Guinea Pig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66,750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Bird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64,007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Exotic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21,948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Reptile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13,756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Equine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11,337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0057">
                <a:tc>
                  <a:txBody>
                    <a:bodyPr/>
                    <a:lstStyle/>
                    <a:p>
                      <a:pPr algn="l" fontAlgn="b"/>
                      <a:r>
                        <a:rPr lang="en-GB" sz="2700" u="none" strike="noStrike">
                          <a:effectLst/>
                        </a:rPr>
                        <a:t>Unassigned yet</a:t>
                      </a:r>
                      <a:endParaRPr lang="en-GB" sz="27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700" u="none" strike="noStrike" dirty="0">
                          <a:effectLst/>
                        </a:rPr>
                        <a:t>615,203</a:t>
                      </a:r>
                      <a:endParaRPr lang="en-GB" sz="27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8422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123728" cy="105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048672" cy="576064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Data shared: VetCompass 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216024" y="880568"/>
          <a:ext cx="8820472" cy="50400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40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8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Identifier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Demographic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Clinical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Vet Group 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Species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Date of care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Clinic ID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Breed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Clinical notes</a:t>
                      </a:r>
                      <a:endParaRPr lang="en-GB" sz="27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Vet ID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Sex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Temperature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Owner ID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Neutered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Reason for visit</a:t>
                      </a:r>
                      <a:endParaRPr lang="en-GB" sz="2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Animal ID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Date of birth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Presenting sign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Visit ID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Colour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VeNom diagnosis</a:t>
                      </a:r>
                      <a:endParaRPr lang="en-GB" sz="27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Microchip number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Weight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Treatment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Partial postcode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Insured</a:t>
                      </a: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Discharge 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dirty="0">
                          <a:latin typeface="Times New Roman" pitchFamily="18" charset="0"/>
                          <a:cs typeface="Times New Roman" pitchFamily="18" charset="0"/>
                        </a:rPr>
                        <a:t>Deceased date</a:t>
                      </a:r>
                      <a:endParaRPr lang="en-GB" sz="27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59832" y="764704"/>
            <a:ext cx="6084168" cy="60932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764704"/>
            <a:ext cx="3347864" cy="60932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27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886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VetCompass</a:t>
            </a:r>
            <a:r>
              <a:rPr lang="en-GB" sz="36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 Support &amp; Impact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3717032"/>
            <a:ext cx="275633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>
                <a:srgbClr val="8F23B3"/>
              </a:buClr>
            </a:pPr>
            <a:r>
              <a:rPr lang="en-GB" sz="2200" b="1" dirty="0">
                <a:latin typeface="Times New Roman" pitchFamily="18" charset="0"/>
                <a:cs typeface="Times New Roman" pitchFamily="18" charset="0"/>
              </a:rPr>
              <a:t>Approval: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RCVS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RVC Ethics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Data Protection Act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1920" y="1196752"/>
            <a:ext cx="47525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8F23B3"/>
              </a:buClr>
            </a:pPr>
            <a:r>
              <a:rPr lang="en-GB" sz="2200" b="1" dirty="0">
                <a:latin typeface="Times New Roman" pitchFamily="18" charset="0"/>
                <a:cs typeface="Times New Roman" pitchFamily="18" charset="0"/>
              </a:rPr>
              <a:t>Stated Support: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BVA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BSAVA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SPVS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RSPCA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PDSA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Dogs Trust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The Kennel Club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iCatCare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GCCF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APGAW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International Partnership for Dogs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Dog Advisory Council 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UFAW</a:t>
            </a:r>
          </a:p>
          <a:p>
            <a:pPr marL="342900" indent="-342900">
              <a:buClr>
                <a:srgbClr val="8F23B3"/>
              </a:buClr>
              <a:buFont typeface="Wingdings" pitchFamily="2" charset="2"/>
              <a:buChar char="ü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Eurogroup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for Animals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513" y="1556792"/>
            <a:ext cx="3408399" cy="169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949280"/>
            <a:ext cx="1704400" cy="85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50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8748464" cy="5832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9952" y="980728"/>
            <a:ext cx="468052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Beauty vs Understanding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40472" y="980728"/>
            <a:ext cx="46800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Beauty and Understanding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7944" y="1831006"/>
            <a:ext cx="475252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Science reveals, rather than destroys, the true beauty of the world</a:t>
            </a:r>
          </a:p>
        </p:txBody>
      </p:sp>
    </p:spTree>
    <p:extLst>
      <p:ext uri="{BB962C8B-B14F-4D97-AF65-F5344CB8AC3E}">
        <p14:creationId xmlns:p14="http://schemas.microsoft.com/office/powerpoint/2010/main" val="375986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9468" y="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Clr>
                <a:srgbClr val="8F23B3"/>
              </a:buClr>
            </a:pPr>
            <a:r>
              <a:rPr lang="en-GB" sz="40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Research Collaboration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533093"/>
            <a:ext cx="655272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University projects: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	RVC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Cambridge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	Lincoln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	Edinburgh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	Sussex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	Newcastle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	Aberdeen</a:t>
            </a:r>
          </a:p>
          <a:p>
            <a:pPr marL="541338"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	Bristol</a:t>
            </a:r>
          </a:p>
          <a:p>
            <a:r>
              <a:rPr lang="en-GB" sz="28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Veterinary groups:</a:t>
            </a:r>
          </a:p>
          <a:p>
            <a:pPr marL="540000" indent="350838">
              <a:spcBef>
                <a:spcPts val="0"/>
              </a:spcBef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Medivet</a:t>
            </a:r>
          </a:p>
          <a:p>
            <a:pPr marL="540000" indent="350838">
              <a:spcBef>
                <a:spcPts val="0"/>
              </a:spcBef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Vets4Pets/ Companion Care</a:t>
            </a:r>
          </a:p>
          <a:p>
            <a:pPr marL="540000" indent="350838">
              <a:spcBef>
                <a:spcPts val="0"/>
              </a:spcBef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Vets Now</a:t>
            </a:r>
          </a:p>
          <a:p>
            <a:pPr marL="540000" indent="350838">
              <a:spcBef>
                <a:spcPts val="0"/>
              </a:spcBef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PDSA</a:t>
            </a:r>
          </a:p>
          <a:p>
            <a:pPr marL="540000" indent="350838">
              <a:spcBef>
                <a:spcPts val="0"/>
              </a:spcBef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DogsTrust</a:t>
            </a:r>
          </a:p>
          <a:p>
            <a:pPr marL="540000" indent="350838">
              <a:spcBef>
                <a:spcPts val="0"/>
              </a:spcBef>
              <a:buClr>
                <a:srgbClr val="8F23B3"/>
              </a:buCl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Multiple independent practices</a:t>
            </a:r>
          </a:p>
        </p:txBody>
      </p:sp>
      <p:pic>
        <p:nvPicPr>
          <p:cNvPr id="4" name="Picture 2" descr="C:\Dan\Other\Photos\Animals\Discover Dogs\121111 Discover Dogs 2012\PB1001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25135" y="0"/>
            <a:ext cx="2318865" cy="1764196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949280"/>
            <a:ext cx="1704400" cy="85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0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89448"/>
            <a:ext cx="8136904" cy="4176464"/>
          </a:xfrm>
        </p:spPr>
        <p:txBody>
          <a:bodyPr/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3400" b="1" dirty="0">
                <a:latin typeface="Times New Roman" pitchFamily="18" charset="0"/>
                <a:cs typeface="Times New Roman" pitchFamily="18" charset="0"/>
              </a:rPr>
              <a:t> Australia			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3400" b="1" dirty="0">
                <a:latin typeface="Times New Roman" pitchFamily="18" charset="0"/>
                <a:cs typeface="Times New Roman" pitchFamily="18" charset="0"/>
              </a:rPr>
              <a:t> New Zealand                    	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3400" b="1" dirty="0">
                <a:latin typeface="Times New Roman" pitchFamily="18" charset="0"/>
                <a:cs typeface="Times New Roman" pitchFamily="18" charset="0"/>
              </a:rPr>
              <a:t> Spain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3400" b="1" dirty="0">
                <a:latin typeface="Times New Roman" pitchFamily="18" charset="0"/>
                <a:cs typeface="Times New Roman" pitchFamily="18" charset="0"/>
              </a:rPr>
              <a:t> Germany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3400" b="1" dirty="0">
                <a:latin typeface="Times New Roman" pitchFamily="18" charset="0"/>
                <a:cs typeface="Times New Roman" pitchFamily="18" charset="0"/>
              </a:rPr>
              <a:t> US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3400" b="1" dirty="0">
                <a:latin typeface="Times New Roman" pitchFamily="18" charset="0"/>
                <a:cs typeface="Times New Roman" pitchFamily="18" charset="0"/>
              </a:rPr>
              <a:t> Sweden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GB" sz="3400" b="1" dirty="0">
                <a:latin typeface="Times New Roman" pitchFamily="18" charset="0"/>
                <a:cs typeface="Times New Roman" pitchFamily="18" charset="0"/>
              </a:rPr>
              <a:t> Denmark			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7128792" cy="1512168"/>
          </a:xfrm>
        </p:spPr>
        <p:txBody>
          <a:bodyPr/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VetCompass – </a:t>
            </a:r>
            <a:br>
              <a:rPr lang="en-GB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International extension</a:t>
            </a:r>
            <a:endParaRPr lang="en-GB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775" y="0"/>
            <a:ext cx="270422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9391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158" y="1373826"/>
            <a:ext cx="4320000" cy="50926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31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General</a:t>
            </a:r>
            <a:endParaRPr lang="en-GB" sz="2031" dirty="0">
              <a:latin typeface="Times New Roman" pitchFamily="18" charset="0"/>
              <a:cs typeface="Times New Roman" pitchFamily="18" charset="0"/>
            </a:endParaRP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Disorder prevalence in dogs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Longevity and mortality in dogs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Disorder prevalence in cats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Longevity and mortality in cats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Brachycephaly in dogs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Disorders of CKCSs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Canine health surveillance methods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Disorders of Pugs</a:t>
            </a:r>
          </a:p>
          <a:p>
            <a:pPr marL="164127" indent="-164127">
              <a:buClr>
                <a:srgbClr val="8F23B3"/>
              </a:buClr>
              <a:buFont typeface="+mj-lt"/>
              <a:buAutoNum type="arabicPeriod"/>
            </a:pPr>
            <a:endParaRPr lang="en-GB" sz="203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31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Dogs and cats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9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Glucocorticoid use: cats and dogs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9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Antimicrobials in cats and dogs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21"/>
            </a:pPr>
            <a:endParaRPr lang="en-GB" sz="203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31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Translational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1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Aging: dog as model for human</a:t>
            </a:r>
          </a:p>
        </p:txBody>
      </p:sp>
      <p:pic>
        <p:nvPicPr>
          <p:cNvPr id="6" name="Picture 4" descr="http://www.wpclipart.com/animals/cats/cat_photos/young_cats_peeking_around_corn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59789"/>
            <a:ext cx="1001678" cy="1163077"/>
          </a:xfrm>
          <a:prstGeom prst="rect">
            <a:avLst/>
          </a:prstGeom>
          <a:noFill/>
        </p:spPr>
      </p:pic>
      <p:pic>
        <p:nvPicPr>
          <p:cNvPr id="7" name="Picture 3" descr="C:\Dan\Other\Photos\Animals\Cate Webb\pippin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74" y="59789"/>
            <a:ext cx="1027654" cy="1163077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929" y="310682"/>
            <a:ext cx="1573292" cy="7846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70220" y="1061315"/>
            <a:ext cx="3788729" cy="5405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31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   Specific disorders</a:t>
            </a:r>
          </a:p>
          <a:p>
            <a:r>
              <a:rPr lang="en-GB" sz="2031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Dogs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Epilepsy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Pyoderma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Chronic kidney disease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Diabetes mellitus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Mitral valve disease – 1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Mitral valve disease  - 2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Cruciate disease 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Patellar luxation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Mast cell tumours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Patellar luxation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 err="1">
                <a:latin typeface="Times New Roman" pitchFamily="18" charset="0"/>
                <a:cs typeface="Times New Roman" pitchFamily="18" charset="0"/>
              </a:rPr>
              <a:t>Hyperadrenocorticim</a:t>
            </a:r>
            <a:endParaRPr lang="en-GB" sz="2031" dirty="0">
              <a:latin typeface="Times New Roman" pitchFamily="18" charset="0"/>
              <a:cs typeface="Times New Roman" pitchFamily="18" charset="0"/>
            </a:endParaRPr>
          </a:p>
          <a:p>
            <a:pPr marL="422041" indent="-422041">
              <a:buClr>
                <a:srgbClr val="8F23B3"/>
              </a:buClr>
              <a:buFont typeface="+mj-lt"/>
              <a:buAutoNum type="arabicPeriod" startAt="12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31" dirty="0" err="1">
                <a:latin typeface="Times New Roman" pitchFamily="18" charset="0"/>
                <a:cs typeface="Times New Roman" pitchFamily="18" charset="0"/>
              </a:rPr>
              <a:t>Syringomyelia</a:t>
            </a:r>
            <a:endParaRPr lang="en-GB" sz="203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31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Cats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20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Hyperthyroidism in cats</a:t>
            </a:r>
          </a:p>
          <a:p>
            <a:pPr marL="422041" indent="-422041">
              <a:buClr>
                <a:srgbClr val="8F23B3"/>
              </a:buClr>
              <a:buFont typeface="+mj-lt"/>
              <a:buAutoNum type="arabicPeriod" startAt="20"/>
            </a:pPr>
            <a:r>
              <a:rPr lang="en-GB" sz="2031" dirty="0">
                <a:latin typeface="Times New Roman" pitchFamily="18" charset="0"/>
                <a:cs typeface="Times New Roman" pitchFamily="18" charset="0"/>
              </a:rPr>
              <a:t> Diabetes mellitus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30222" y="326832"/>
            <a:ext cx="4586356" cy="51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69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Peer-reviewed publications</a:t>
            </a:r>
            <a:endParaRPr lang="en-GB" sz="2769" dirty="0"/>
          </a:p>
        </p:txBody>
      </p:sp>
    </p:spTree>
    <p:extLst>
      <p:ext uri="{BB962C8B-B14F-4D97-AF65-F5344CB8AC3E}">
        <p14:creationId xmlns:p14="http://schemas.microsoft.com/office/powerpoint/2010/main" val="336126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224136"/>
          </a:xfrm>
        </p:spPr>
        <p:txBody>
          <a:bodyPr anchor="t"/>
          <a:lstStyle/>
          <a:p>
            <a:pPr algn="ctr"/>
            <a:r>
              <a:rPr lang="en-GB" sz="3600" b="1" dirty="0">
                <a:latin typeface="+mn-lt"/>
              </a:rPr>
              <a:t>Companion animals – do we really know everything?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75298" y="1318746"/>
            <a:ext cx="8933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150000"/>
              </a:lnSpc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A few simple questions: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are the 3 most common disorders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Is the prevalence of common disorders higher in purebred dogs than in crossbred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the average lifespan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Do crossbred dogs live longer than purebred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Do similarly-sized small dogs have the same top disorders?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sp>
        <p:nvSpPr>
          <p:cNvPr id="6" name="TextBox 5"/>
          <p:cNvSpPr txBox="1"/>
          <p:nvPr/>
        </p:nvSpPr>
        <p:spPr>
          <a:xfrm rot="20572067">
            <a:off x="2401517" y="5338791"/>
            <a:ext cx="4752528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Ask for the Evidence</a:t>
            </a:r>
          </a:p>
        </p:txBody>
      </p:sp>
    </p:spTree>
    <p:extLst>
      <p:ext uri="{BB962C8B-B14F-4D97-AF65-F5344CB8AC3E}">
        <p14:creationId xmlns:p14="http://schemas.microsoft.com/office/powerpoint/2010/main" val="3244276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56792"/>
            <a:ext cx="87849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‘</a:t>
            </a:r>
            <a:r>
              <a:rPr lang="en-GB" sz="2400" b="1" dirty="0">
                <a:latin typeface="Times" panose="02020603050405020304" pitchFamily="18" charset="0"/>
                <a:cs typeface="Times" panose="02020603050405020304" pitchFamily="18" charset="0"/>
              </a:rPr>
              <a:t>Hybrid vigour</a:t>
            </a:r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’ - superior average performance of crossbred progeny of two purebred parents compared with their purebred parents </a:t>
            </a:r>
            <a:r>
              <a:rPr lang="nl-NL" sz="2400" dirty="0">
                <a:latin typeface="Times" panose="02020603050405020304" pitchFamily="18" charset="0"/>
                <a:cs typeface="Times" panose="02020603050405020304" pitchFamily="18" charset="0"/>
              </a:rPr>
              <a:t>species (Dechow et al., 2007; Nicholas, 2010). </a:t>
            </a:r>
          </a:p>
          <a:p>
            <a:endParaRPr lang="nl-NL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nl-NL" sz="2400" b="1" dirty="0">
                <a:latin typeface="Times" panose="02020603050405020304" pitchFamily="18" charset="0"/>
                <a:cs typeface="Times" panose="02020603050405020304" pitchFamily="18" charset="0"/>
              </a:rPr>
              <a:t>‘Inbreeding </a:t>
            </a:r>
            <a:r>
              <a:rPr lang="en-GB" sz="2400" b="1" dirty="0">
                <a:latin typeface="Times" panose="02020603050405020304" pitchFamily="18" charset="0"/>
                <a:cs typeface="Times" panose="02020603050405020304" pitchFamily="18" charset="0"/>
              </a:rPr>
              <a:t>depression’ </a:t>
            </a:r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- declining fitness as inbreeding increases (Whitlock et al., 2000; Keller and Waller, 2002). </a:t>
            </a: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Production species 	- viability </a:t>
            </a:r>
          </a:p>
          <a:p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			- production </a:t>
            </a:r>
          </a:p>
          <a:p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			- fecundity</a:t>
            </a:r>
          </a:p>
        </p:txBody>
      </p:sp>
      <p:sp>
        <p:nvSpPr>
          <p:cNvPr id="4" name="Title 7"/>
          <p:cNvSpPr txBox="1">
            <a:spLocks/>
          </p:cNvSpPr>
          <p:nvPr/>
        </p:nvSpPr>
        <p:spPr bwMode="auto">
          <a:xfrm>
            <a:off x="971600" y="188640"/>
            <a:ext cx="705678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sz="3600" b="1" dirty="0">
                <a:solidFill>
                  <a:srgbClr val="8F23B3"/>
                </a:solidFill>
              </a:rPr>
              <a:t>Crossbreds vs. Purebreds?</a:t>
            </a:r>
          </a:p>
        </p:txBody>
      </p:sp>
    </p:spTree>
    <p:extLst>
      <p:ext uri="{BB962C8B-B14F-4D97-AF65-F5344CB8AC3E}">
        <p14:creationId xmlns:p14="http://schemas.microsoft.com/office/powerpoint/2010/main" val="270349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9280" y="4797152"/>
            <a:ext cx="88615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4" indent="-457200"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are the most common disorders of dogs?</a:t>
            </a:r>
          </a:p>
          <a:p>
            <a:pPr marL="914400" lvl="4" indent="-457200"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Is the prevalence of common disorders higher in purebred dogs than in crossbred dogs?</a:t>
            </a:r>
            <a:r>
              <a:rPr lang="en-US" sz="2400" b="1" dirty="0"/>
              <a:t>	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5760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10" name="Picture 2" descr="C:\Dan\Other\Photos\Animals\Crufts\2014 Crufts 2014\P3050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" y="0"/>
            <a:ext cx="1863585" cy="1440000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 cstate="print"/>
          <a:srcRect l="18502" t="9110" r="10624" b="19532"/>
          <a:stretch>
            <a:fillRect/>
          </a:stretch>
        </p:blipFill>
        <p:spPr bwMode="auto">
          <a:xfrm>
            <a:off x="6963522" y="13254"/>
            <a:ext cx="2144681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275572" y="3870757"/>
            <a:ext cx="8568952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30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Are Crossbreds healthier than Purebreds?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6023" t="28422" r="8411" b="2434"/>
          <a:stretch/>
        </p:blipFill>
        <p:spPr>
          <a:xfrm>
            <a:off x="2115105" y="40730"/>
            <a:ext cx="4812715" cy="218759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9218" y="2485226"/>
            <a:ext cx="8964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O'Neill, D. G., Church, D. B., McGreevy, P. D., Thomson, P. C. &amp; Brodbelt, D. C. (2014) Prevalence of disorders recorded in dogs attending primary-care veterinary practices in England. </a:t>
            </a:r>
            <a:r>
              <a:rPr lang="en-GB" sz="2200" i="1" dirty="0" err="1">
                <a:latin typeface="Times New Roman" pitchFamily="18" charset="0"/>
                <a:cs typeface="Times New Roman" pitchFamily="18" charset="0"/>
              </a:rPr>
              <a:t>PLoS</a:t>
            </a:r>
            <a:r>
              <a:rPr lang="en-GB" sz="2200" i="1" dirty="0">
                <a:latin typeface="Times New Roman" pitchFamily="18" charset="0"/>
                <a:cs typeface="Times New Roman" pitchFamily="18" charset="0"/>
              </a:rPr>
              <a:t> One 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9, 1-16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572067">
            <a:off x="268267" y="1014472"/>
            <a:ext cx="4752528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Ask for the Evidence</a:t>
            </a:r>
          </a:p>
        </p:txBody>
      </p:sp>
    </p:spTree>
    <p:extLst>
      <p:ext uri="{BB962C8B-B14F-4D97-AF65-F5344CB8AC3E}">
        <p14:creationId xmlns:p14="http://schemas.microsoft.com/office/powerpoint/2010/main" val="2947482689"/>
      </p:ext>
    </p:extLst>
  </p:cSld>
  <p:clrMapOvr>
    <a:masterClrMapping/>
  </p:clrMapOvr>
  <p:transition advTm="794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2008" y="1591047"/>
            <a:ext cx="896448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buClr>
                <a:srgbClr val="8F23B3"/>
              </a:buClr>
            </a:pPr>
            <a:r>
              <a:rPr lang="en-GB" sz="28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 lvl="1">
              <a:lnSpc>
                <a:spcPct val="150000"/>
              </a:lnSpc>
              <a:buClr>
                <a:srgbClr val="8F23B3"/>
              </a:buClr>
              <a:buFont typeface="Wingdings" pitchFamily="2" charset="2"/>
              <a:buChar char="Ø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Study population: 148,741 dogs from 93 clinics</a:t>
            </a:r>
          </a:p>
          <a:p>
            <a:pPr lvl="1">
              <a:lnSpc>
                <a:spcPct val="150000"/>
              </a:lnSpc>
              <a:buClr>
                <a:srgbClr val="8F23B3"/>
              </a:buClr>
              <a:buFont typeface="Wingdings" pitchFamily="2" charset="2"/>
              <a:buChar char="Ø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Random sample: 3,884 dogs</a:t>
            </a:r>
          </a:p>
          <a:p>
            <a:pPr lvl="1">
              <a:lnSpc>
                <a:spcPct val="150000"/>
              </a:lnSpc>
              <a:buClr>
                <a:srgbClr val="8F23B3"/>
              </a:buClr>
              <a:buFont typeface="Wingdings" pitchFamily="2" charset="2"/>
              <a:buChar char="Ø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All recorded disorder events extracted </a:t>
            </a:r>
          </a:p>
          <a:p>
            <a:pPr lvl="1">
              <a:buClr>
                <a:srgbClr val="8F23B3"/>
              </a:buClr>
              <a:buFont typeface="Wingdings" pitchFamily="2" charset="2"/>
              <a:buChar char="Ø"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32656"/>
            <a:ext cx="64807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Prevalence of disorders </a:t>
            </a:r>
          </a:p>
          <a:p>
            <a:pPr algn="ctr"/>
            <a:r>
              <a:rPr lang="en-US" sz="34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in dogs</a:t>
            </a:r>
            <a:endParaRPr lang="en-GB" sz="3400" b="1" dirty="0">
              <a:solidFill>
                <a:srgbClr val="8F23B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6598" t="6598" r="17843"/>
          <a:stretch>
            <a:fillRect/>
          </a:stretch>
        </p:blipFill>
        <p:spPr bwMode="auto">
          <a:xfrm flipH="1">
            <a:off x="6300192" y="0"/>
            <a:ext cx="2843808" cy="236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07504" y="4088011"/>
            <a:ext cx="871296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buClr>
                <a:srgbClr val="8F23B3"/>
              </a:buClr>
            </a:pPr>
            <a:r>
              <a:rPr lang="en-GB" sz="2800" b="1" dirty="0">
                <a:solidFill>
                  <a:srgbClr val="8F23B3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Clr>
                <a:srgbClr val="8F23B3"/>
              </a:buClr>
              <a:buFont typeface="Wingdings" pitchFamily="2" charset="2"/>
              <a:buChar char="Ø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430 different disorder types</a:t>
            </a:r>
          </a:p>
          <a:p>
            <a:pPr lvl="1">
              <a:lnSpc>
                <a:spcPct val="150000"/>
              </a:lnSpc>
              <a:buClr>
                <a:srgbClr val="8F23B3"/>
              </a:buClr>
              <a:buFont typeface="Wingdings" pitchFamily="2" charset="2"/>
              <a:buChar char="Ø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8,025 disorder events </a:t>
            </a:r>
          </a:p>
        </p:txBody>
      </p:sp>
    </p:spTree>
    <p:extLst>
      <p:ext uri="{BB962C8B-B14F-4D97-AF65-F5344CB8AC3E}">
        <p14:creationId xmlns:p14="http://schemas.microsoft.com/office/powerpoint/2010/main" val="3470769491"/>
      </p:ext>
    </p:extLst>
  </p:cSld>
  <p:clrMapOvr>
    <a:masterClrMapping/>
  </p:clrMapOvr>
  <p:transition advTm="794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733256"/>
            <a:ext cx="115212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    </a:t>
            </a:r>
          </a:p>
          <a:p>
            <a:endParaRPr lang="en-GB" dirty="0"/>
          </a:p>
          <a:p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Chart 1"/>
          <p:cNvGraphicFramePr/>
          <p:nvPr/>
        </p:nvGraphicFramePr>
        <p:xfrm>
          <a:off x="251520" y="260648"/>
          <a:ext cx="8892480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07704" y="288328"/>
            <a:ext cx="633670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Frequent disorders recorded in dogs</a:t>
            </a:r>
            <a:endParaRPr lang="en-GB" sz="27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49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9552" y="0"/>
            <a:ext cx="8604448" cy="6858000"/>
            <a:chOff x="539552" y="0"/>
            <a:chExt cx="8604448" cy="6858000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:p14="http://schemas.microsoft.com/office/powerpoint/2010/main" val="1770707970"/>
                </p:ext>
              </p:extLst>
            </p:nvPr>
          </p:nvGraphicFramePr>
          <p:xfrm>
            <a:off x="539552" y="0"/>
            <a:ext cx="8604448" cy="64807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475656" y="620688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07904" y="2060848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32240" y="3212976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08104" y="6150114"/>
              <a:ext cx="18722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>
                  <a:solidFill>
                    <a:srgbClr val="FF0000"/>
                  </a:solidFill>
                </a:rPr>
                <a:t>* </a:t>
              </a:r>
              <a:r>
                <a:rPr lang="en-GB" sz="2400" dirty="0">
                  <a:solidFill>
                    <a:srgbClr val="FF0000"/>
                  </a:solidFill>
                </a:rPr>
                <a:t>P &lt; 0.05</a:t>
              </a:r>
              <a:endParaRPr lang="en-GB" sz="4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800200" y="44624"/>
            <a:ext cx="6516216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Disorders in dogs: Purebred vs Crossbred</a:t>
            </a:r>
            <a:endParaRPr lang="en-GB" sz="27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09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2123728" y="332656"/>
            <a:ext cx="495426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Does breed matter?</a:t>
            </a:r>
            <a:endParaRPr lang="en-GB" sz="3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048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unleashedjoy.com/wp-content/uploads/2014/12/Dog-Bree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21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576" y="5085184"/>
            <a:ext cx="691276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Kennel Club founded: </a:t>
            </a:r>
            <a:r>
              <a:rPr lang="en-GB" sz="36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1873</a:t>
            </a:r>
          </a:p>
          <a:p>
            <a:pPr algn="ctr"/>
            <a:r>
              <a:rPr lang="en-GB" sz="36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Breeds recognised by the KC: </a:t>
            </a:r>
            <a:r>
              <a:rPr lang="en-GB" sz="36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1663640"/>
            <a:ext cx="5472608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Science reveals, rather than destroys, the true beauty of the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96136" y="256490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28384" y="249289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713876109"/>
              </p:ext>
            </p:extLst>
          </p:nvPr>
        </p:nvGraphicFramePr>
        <p:xfrm>
          <a:off x="179512" y="0"/>
          <a:ext cx="878497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83768" y="2060848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9992" y="256490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60" y="83671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 </a:t>
            </a:r>
            <a:r>
              <a:rPr lang="en-GB" sz="2400" dirty="0">
                <a:solidFill>
                  <a:srgbClr val="FF0000"/>
                </a:solidFill>
              </a:rPr>
              <a:t>P &lt; 0.05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2076067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257397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224136"/>
          </a:xfrm>
        </p:spPr>
        <p:txBody>
          <a:bodyPr anchor="t"/>
          <a:lstStyle/>
          <a:p>
            <a:pPr algn="ctr"/>
            <a:r>
              <a:rPr lang="en-GB" sz="3600" b="1" dirty="0">
                <a:latin typeface="+mn-lt"/>
              </a:rPr>
              <a:t>Companion animals – do we really know everything?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75298" y="1318746"/>
            <a:ext cx="8933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150000"/>
              </a:lnSpc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A few simple questions: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are the 3 most common disorders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Is the prevalence of common disorders higher in purebred dogs than in crossbred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is the average lifespan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crossbred dogs live longer than purebred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Do similarly-sized small dogs have the same top disorders?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sp>
        <p:nvSpPr>
          <p:cNvPr id="6" name="TextBox 5"/>
          <p:cNvSpPr txBox="1"/>
          <p:nvPr/>
        </p:nvSpPr>
        <p:spPr>
          <a:xfrm rot="20572067">
            <a:off x="2401517" y="5338791"/>
            <a:ext cx="4752528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Ask for the Evidence</a:t>
            </a:r>
          </a:p>
        </p:txBody>
      </p:sp>
    </p:spTree>
    <p:extLst>
      <p:ext uri="{BB962C8B-B14F-4D97-AF65-F5344CB8AC3E}">
        <p14:creationId xmlns:p14="http://schemas.microsoft.com/office/powerpoint/2010/main" val="3007988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0" name="AutoShape 4" descr="data:image/jpeg;base64,/9j/4AAQSkZJRgABAQAAAQABAAD/2wCEAAkGBhQSERQUExQUFRQWFxkWGRgYFxwaFhYcHhYYFxYbHRoXHyYeGhojHBgVHy8gJCcpLCwsFh4xNTAqNScrLCkBCQoKDQwOFw8PFCkcHBwpKSkpKSkpKSkpKSkpKSkpKSkpKSkpKSkpKSkpKSksKSkpKSkpKSwpLCwsKSksLCwsLP/AABEIALsBDQMBIgACEQEDEQH/xAAcAAEAAgIDAQAAAAAAAAAAAAAABQYEBwIDCAH/xABCEAABBAAEAwYEAwUGBAcAAAABAAIDEQQSITEFBkEHEyJRYYEycZGhscHwI0JiktEUUnKC4fEVJKLCFhczQ1PD0v/EABcBAQEBAQAAAAAAAAAAAAAAAAABAgP/xAAeEQEBAQEAAgMBAQAAAAAAAAAAARECITESQVFhMv/aAAwDAQACEQMRAD8A3iiIgIig+aecMPgI88ztSDlYPjf8h0HqdEE4vhK112f88zcTmnc8d3AygxrQaJ3JdJuTVaaDXZSXaZj5IOHSuhc5jzpmYPEB11sZbAqxqLVwTfEecsFAS2bEwscP3S4Z/wCX4vsoo9q/Ddf+Yv5Mf/8AleXTjH5q1LnHc2S4k+upJK4zmRri17XNd5EEH6FMR6g/82uH/wDyu/kKyOH9pWDmdljdK53k2J7j9GArQHJHJTsZmmlkEOEiI7yR1+M2LY2j8VHfzIoHZeh+W+A4bAx93h2ZATZJJLnHzLnWT0H2TwJP/jcIGZzjGLAuRro9TsP2gCzWPBFggjzGoWNisOyVhZI1r2ndrgCD7FY+C4PBCbjhjjP8DQ38FFSaKPl41EyVsLpWCV4JbGSM7gNyG7lajk5l4vxHiMuHw0joYY3lrntjyxxgdXF4zuf/AAgi72A1Qbrc6tSqdx7tYwOGcWB5nkH7sIDgPm8kMHyu/Raj5555mluBk8r4I/AHOPimIGr35aBs6gbVWiowxByvPmg3/wAM7csJJJkkjliadA/Rw9w3UewKvWA45BOSIZo5CNw14JHsNV5U4XEKsmiVMcO4nLG4lj3MIrVpo+YpTR6hRU/kHnD+1Rhkjs0jRq7Yn5jofX9G4KgiIgIiICIiAiIgIiICIiAiIgIixOK8Ujw8T5ZTTGCz6+QHmTsggueed2YCLSnTOHgZ0HTM7+H06/UjzVzPxuXETOkleXufuT9gB0A8grBzLxqXG4lziCXyOprRrXRrR6AV+KiOdMNGySGGPRzGU8itTeh01ve79NlfQvXZPzlhsLF3DwI3ve3x5s3eSO0DaAttChrp6rbs+Ka9ha6iHAgj0OhXkuW2ObJG7xRkG/Ig2Drpur5D2zuDBmhJcDR8dAit7y730+6mjbHDuRuHwS97Fh42yAUDvW+rQ4kB2u+644HkjDh0kk4biJnl1yyAF2U7NFaAAaCgFQOUefo8TinPle6FxaGsjc8mI0SSQdG5vmNqrYra+EIy2+q3s7aa2g54XhsDI42siYGRkiNoAytI0JA2BGuvzWZGRear21/BR2G4y2fKYXNc01ZvZpFjTezpp5FZYbqAb3v0Vozga1/NQPM/Esa2SCLBxtPeOJlleLZCwfw5mlzjegHks3iWJeI3923M8DwgmgT0s9Ao/lo4hrC7Fva6VxJpopjBoGsHnXU9SSsKmsPgIxL3xY3vS0NMlDOQOl71vp6r7j2HI8s0dlIF3lHrlG/T10Rs3Vdxd4UR5S5sjMUz4+rXEH53rddb0PqCo0HRrfNSPNkmbFTuGxllPt3jqUZwxtyD0Cs9LU7gmUQFm4J1vc30ULi+IZBY3Oil+WHNcC5xogHfT/fos1YmMLI+J4exzmOGoc00R7hbV5O7R2zAR4khr9g/Zrvn0B+y09i+ZYI2ENd3knkBp7nahupTs75gE+Mihmw0UjJDWZudskZHiDg7NWXQAitQd60KaXHokFfVR8Y7G8PxD3xxHE4J5vuo/jh01yt8vQaH0OqtXCOMxYmMSQvzN2IohzT1a5p1Y4dQQCtss5ERAREQEREBERAREQEREBai7aePuDmQA6VmrzPW/Ytr381t1ap7VeVXT4mKVp2prgT63f009kFZ5Uwg7hkpAz24A1qBdAX60P1ShOfeW8j48S0AiQHOR0I+G7Gli/5VaOG46N3ews0ENMH8Wmv3tR3O3MMbeHvga5pke5uwJoNdTwXdDplrzBWd8tNSxO/aUdiTa4mEtdlP+65YVuZym/7ICLOh2C0yjMFGQ4tO3RW3F8XxUuFYxznmCEhoNaa2WtJ61Wg6AKOwsNOYHOZRNevkD7LZ2D7MnvwrY5n5JBKH0CSA0gNfY2LqAI+W6arA7HMPJ3sz7IiDQ0+RcSD56EAeXVXLFdo2CjlfE+YMfG7KcwIF6XR2NXr8j5LDw3BosHgcTFh3Z5QyRzqfke5waQNQf2ewFiq3taFxznFzi8kuJ8RcSST1smyT80RuvnHtcgw8LThy2eWTVoB8LRrbnEfh1WuuWu0bEtlk76eV/fNy3oSx5NMc1rvCACfhAoqkPkJoE6DYLnA+tfVMR624fo1osmgBZ1J03J81hc3cyMwmHL3OAvZo+J1AkNHzIAvpa1d2Wc5PLZsPJLcjqMRe63EnNnq9w1rb/IKsc28xnGYuWUG4g7JEP4GirH+I273Wa0gsYNwdTWvzXXweLRx9lynd4jfVceGzUH/VNWsTiPxAeq6JXkurXeh+C5Y2S32uh+pPutRleuSeyufGTAyh8OHGpkIALhVgMDt+mtELfnKfJWD4f/6LR3jtM7yDIdNQCdgfIUonljiwkwuHkGodE306DopT/hMEs0U725pYryOJPhu7oDTqQsqtRconHcMDpO8hd3U7aJLQKkHRsgI8bfuNaI1UjHKCE73Wk1HOGWx69R5LsUdJixHmc62sYCXOdQFb3d6Aa7qrYPto4bJN3Qle0XQkcwtiv/EdQPUgD1V0XpF8a8EAg2DqCNivqoIiICIiAiIgIiICpPaXCf7PJlsOLCQ4b2CG0PXUfdXZQnN2BEmGdYvIQ6vx/r7INA8kAtxYDtHFjwd9/wDYH6qb505eOJgHdHKWX4a+IHU+Wq6+ZZRhp2zMprnsew+Y2a1wHy/NWXkONuIYHMByNcc2bcuuzdHc76baLm00TwpmpKmHQueQxo11v0W3uZuzRmIxDJGO7u6zgNAYGgkuqtcziRr6H0VU4lgYo5nsiAytoZhu4jTXz0Feytq887VPPBDpbh7XY+Xn7LdXKXEcQIoYpSzEMFsbPG9znirLe9a8BwsU3N5jXe1ryNtPb4QQPLe6/Eq7cicLMuIkAe5uWMuFaa2A3XagemqnPV1rrmYoHNcMuHxstuOYucQdw5jyXBtOu20aymxoR0Vb4pwqUQ9+Yy2IkDNlpmosVoAGEaAjTSvRb25w4ZNExkvdRSyN8LjkGZ8Z+IMLvhcHU6jexWbhJBLEHFhaHDVj20R5ggrbm8v5Cdha5savQsPJWDjmdKzDx53Xe5aLFGmnwtvrQVd4n2TYVzpJGvljGrsjAzK3S6a3L9BaupjXPKOJEU0s7rqGCRw88zgImV7vUew1G0KZ4vxuEMdhYIe6gLmh0hvv5MpsFxd8Pi1r0HlSjMdhjG90Z3Y7KfX19xqpR0Tut32X3Dt8Lz6UvhHiC74o7aR5lZaYGOjstA8lM8u8lSYqQtaQ0AAucQSB/U+misnJ/ZjLiyyV1Niz63uWgWSKPmMvvfRbrh4NBBFkYxrBewFa7Wm1FV5N4O/CYcQvlEmUnKQ0tytOuXUnrf1VhjxGW61IG16+ixJMJeo2WFxiUYeCSZrMzwANPO6aXfwi7+qSjE5O7VmyQl+KIikDy0sAOnrW/Q2rvi+Y2Mg72MGS25hl3de1WF5kkdKZX5yS58rrJ623NY2F2QdFtbs0E7uD4gEHO22tJNnLQNAanTVUfeE8SfjRiJMcXvwzQXdwyVpJqyCCQxzCDsQ8D06pyjw3heLdPJTMttjEEwAlgcTTMrmyOzBwIAeNbFX0VCxvGn4V3UB4LHejT8Wg60CPdVXlPHmHHYeQHLUrdfIE5XfYlMHoKPjkvDMayItJ4bLka09MO9xy0D0ZdGjp49NqOylU3iLEsMb8r43eEjoaNfYj7KZ4CWZHhhJyyPBBJOUg7C9hVGv4irESaIioIiICIiAiIgLjLGHAg7EEH30XJEGkOdeA95GQDT45ANet22q87cPqrd2c8A/suFdmJLnPc43sACWgDTbQm+pcVhc7zxQTvEujXnvG/MZX3/OTr6BZnAONjE4HNEM5Ngtca+bST9FlphcW5xjdFiBCXEx+DPlIjzk5aa86OIN3W2VUBocHW6vFofn+vxVx43gZO5b+za23Ad03VrQG6N0A2JO2iqczTmJIpwOoA9isVvmup7/E2rqxfr5e1rZHZN4nYl9H4Y2g9PiksfPb7LX0nD3a72ACPLW7pbL7KoiyJ7a3Ob9fdXn2d+lz4lghNE+MgHM0jXa60P1VcfwaeJozFsjQ0AuAIdm62PL19PXS2IQujk1bzVzMMGxriwvLjQA06Xd/T6qH4H2jw4iQxvY6I0aLiMpFa2Rsr9zfyHHi4soGUg2K0o10/otC4jlWUYt2Fy/tGuLaOl1revSqd8lm+FZfMfZw/O58EkTmkkta5xDiNwBpRP4qqYh8j3Hvc3eNphDviFbA+y3Lg+VAGNEhJeNcwvQ5a08tPJUftH4XJhxG8uDmZg1unizUTZ87yq6KTGdSsmLTcaLol8LiRqL29DrS27wHkrBYmJsjc1FoBAPwurxe9+alIsnZ1xQHAx62W207aV6BTc0jnWCd/r81DwYSLAxZIWgE60TqfU9SucGOJs1ZPVZaxlnvB+7mI8iLcPMX+akncKc5hOQtBGx/MeRUpy/hS2MF25/R+6lVuRl5t5h4o3ByPw7oI3PY+85BBst8JrYjLQ9lceyfnRhEkDw0BwL9BWvUAdeuy59u3JQkiGNib4mAMlofu34H6f3XGj6OvotP8pFzJO8s2w0Ndj1v9dExE32gyhzX5Kyh9+up+3T9FY/IPIrsa5kt5IYjme/zrUAev4Kb5l4AZHMq3d+Gue1m4GayBodQGOO2mnor3wvjmChgEAkZhoAMrGZsmIedC4kOpw1sH946lTVVLG9pb/7bhIIg8wtmYwyu0OIbYYSNAKs3p5dNVurgcIbJPVeMskI9S3IT7iMfRaa5q4ZHjsdDNh3iog2R5D/AxrTYcWkabDTS9T0WzuzziZxURxPdvYHtYGlwIDwAdr3AOYe/qkFvREWkEREBERAREQEREGnu3qGn4V9aOEjT7Fh/7l2dl3DjHhnPcTbzYaRQY0be53+nkpPtr4S+aLCZN+9cz+ZoN/8AQsjghrDd2bysaG3ep01N/ms1UpJg88M0hGjdAa67uP3H3WuJsM3vS4GxnuvQklbk4Oxj8LHWrHsv5hwv8CtacV5cFzR5iHgmj10P+xTqeGua5ycPvTZXLkfDZWPNdQPpao2Enfnj0zCix5vY1bXfLSvdbH5VhqEnzcftp/VTmHV1MoiLbAsKDgsLHySNjbnlOZ7iLc41Q1OtADQbBZqIMDFcEieCKLb6tNEfktPdt3CWxnCxhz3WJHuzVplytB8IGpzO+i3gtYdunDc2HgmA1a8xn5OaXfiz7qUaBk3N9T9Ff+zDjrYI8Qwh27XAl3nTSK6AaH1tUOSLNY6hXzlLgtYfvHjwPI9w2ga/zX9FKsXF+MEtOOpOvt/RTXA42vkY2tz0Vbw2GbnzDXShrpVq4clMBmJ/usJ+4H9Vie3Xr0urGAAACgNguSIuri6sVhmyMcx4DmvBa4HYgiiF5u4/ydJgZ5YWb57jJ1Lmn4Tr8Ro6+oK9LKndpPCg/DOkzd24NLC8DYFzTfsR91KKLwPhrMJCMRM8ve0HcggOJpzR/EaDfStEx3KAxuHdJJmZNNThWzKNsoedUCfRfMNh2Y7DQxPcWky2a/fMUnjPvV+6sPOPMfcQEwst1mNrzs07Eho1c4DQAeayqucI5N7rCy4RklzT3mcRpROUXX60W5uH4FkMUcUYpkbGsaPINAaPsFTeCcL7iCH4jJQL3Ouy4+J2/ravEbrAPmLVhXJERaQREQEREBERAREQUrnud5xWCiazMxxmMjujKj/Zn55h+K68PA3KGjW9x0/2VhxcAmld5MafqQVAcOxDTihC0G2gOOmgF0NfM6mvIILnBHla1o6AD7Kic34EjEkjZ4F+QsBuv0/FX9UTmHEuPEHNGwijB9f2gJ+zvupVim8Vklw8Ebmk5/7QBm3ADi4AEdQLDfYLcXCo8sLAd8o/qtfQtLyRQoSbfJwI/AfrVbKiZTQPIAJCuSIiqCIiAqx2lcN77huIHVjDKP8AIC4/a1Z10Y7D95G9h/fY5v1BH5oPIMJ8ZW3+W4M/BYiN2SzMJ/xO7wfSwtORAhzbvYb77dfVbz7OYhJwWVo6Tuv+Vn5FQVvDYlzZW5nU0DUDaq0/XyWw+zt2Z0jxdFo3/XoqVxHhI702Rb6B+Wun3Kv/AGfsAZIBVjKD89f9Fme2rVtREW2RQPPDScFIBWpZv5ZwXfYFTyhOdeEPxOBnij1kcwlgurcNWi+l1XulFK4bhntxEWUM7vLJn01DjkLSP+oH5rM4zy+7ESwWQyCIGR9US55cHEDqLA1PkdNysbhnEmtqNwLZSH/EKot+IHY6HTopXCta0ZtbeQ+7vUtDeuw029FyjVSeNxYoNJ1r9aqW4LiQ+IUby+H6bLRvPPG5TJ3Yc7KBfh0zHZtm/wA1sbsl4DicLh5RiRlD3NexpNvHh8V6mh8Onna1zvtes9L2iItsCIiAiIgIiIC6cXNlY53kF3LrngD6B2BuvNB0YKDLHruRmPuoHgrbnsDSzr6Ua+6mePcREGHkkNaANbrVucQyMe7nNHuo3gpHeuro4t+3+oQWJa/xmJa/HTGtLDLHoaP3H2V9lkDWknYC1QcJhw2aWS/DeY35kn8yVKsS/B8A18t6eEh5r7fcfYq1KD5ew1SSu/vCMD2z/wBVOKoIiICIiAiIg8m854A4fHYln92eWvkZC5v2IW1exSUHBYyLchzZP5mZf/rVN7cMCY+JyO6SMjkH8pYfuy/dS/YPj/8AmZI+kkDr+bHNr7OcoLVxHBCw7rmH4q18nYMxiWzq4g6ChVuy++XKPZRboA51EdVYeCNov+TfzUntalkRFpBERBr3n3lDEve+XB5SZB4ts7dKOW/P6gkqHwuExDYRG5mIzNr/ANpx1oWBlHwkhbaRZvLWtOcN5RxGIxcIlhla2N7XPe9tMyNOYsBPxEkAadHehW40RWTEt0XF0gFWQL29VyVe5umLRH0BLrPrpQ99VOr8Zq8zbiwoq9y5xouBZITbdQT1HkpxuJadARac9Tqadc3m5Xai+F1brrjxLXGg5pPoQVpl2oiICIiCI5owHfQAHZssUh9ckjXj7gfRRPDpf2oI0Gfbz0Ir11P2Vl4gP2T/APCT9rVN5eg8TPEXXM6S+ldANdvE2vkgtXHo3uw7xGMz60F1et7qrRnJhwXAOc9+lajemn8Cryq5xaEMc0aBpJAb53rp8lMXUhwFtRm9dfyCk1hcJjqP3KzVUEREBERAREQaS7euGvkxeGDQSXwvAodWOzH3p/2UJ2GQuHEG/wALZM3lRbX1zZVu3mHCNc6J5aC5ucA+QcG5vrQUbwXgkWGdI+Noa6R+d56kjYfIWdPUqaOzu/2hHkSPupXhR8b/AJD8SozN+0cfU/iVncGdcj/l+an2qZREWkEREBERAREQFgcY4WJ2Bt1Tsw+dEfms9FLNmVZbLsUUcUw8E7oO9Z/aBQMd+LYuH1ALq8rKzcRxAEa7hR3NvC8FBNJjp2gPaAMwHi2Fba9QFX+KsnxsLDw2RoMlFrjdEXqTYOg10IXLM8R13fNT3/EJJpKe45G/StPvurXwPAlgLnCidGg7gfkT+S5YHl+KMN8NuAFu11I61tupNXnjLtZ67lkkERF1cxERBi8TgzwysstzMc3MNxbSLVf4Lgmx5Wt0a2gPkKA+ytErbaQdiCFAcOma4hzTbczh/KS0/cH6ILCo3iuFDi1xGo29FJLoxTbCDhw74PcrKWJgHaELLQEREBERAREQRfGt4/f8liPjob9VI8VYC1vnen0NrBmi8IWaqMwzH0S5jmeJwoiuuvt/VSfCHgS15tP2/RWfxQju/oozCvyva7YXX10KosCIiqCIiAiIgIiICIiCg894bvu8bla4aaOujQAOxBXT2dyvjOV8bWNrK3LoGi70u1IcQd46cNcxtcoZDl0oUb9Vy+3W/wCVyRQPC+LmheoU6x4IsbLpLrk+oiKgiIg4TOppPoq/GWtPdtoZf3f4dgf9VYiFUMX3nfF/cynIHsbTHHNZabsaVpoSpRZ8BiQ9gIN9Fj8dnyRF+tN1NeXtqoXlETNe9r4pWMdmf4xQa7MbA9D8Q/xKzYjDtkaWOFtIohJ6VCR8Wyxh7adpdDXMN9PyUjguLNkAOgDtr0/FRf8A4LbkEYmma0Ztst0STRJb0uh6ALKw/LDW5M0srw03Ti2nH1poJ113TyeEyi+AUvqqCIiAiIgwuI/uj5n9fVYz3Ail0czz0wtuiW6fOzSr+LxzmmE0RZ/aD/IfLfxUFjq4siznCvmw745PC791wO+xafroR6FRcUga1rfIUSpPl7iAka4D9w1+YI9CKKrfHuA4/vycOWuizh1Oe0W00XNOYE+dVXRX+qsLeOhgAOt7G/ttupPC4wPGm/kqXj+FY1zC1kDQbBGaVoaaPXLZ+x91m8D4PjBMHTZI4w06MkzuLtKu2AV8V/Iezb+Ji3IiLSCIiAiIgIiIKvzBh/22gsuoV67fr5rF4cbY7MPhNfb7KwcQiuaH/F/U/ksPmIU12UakWaGp/wBVzs+3SfivYLiYIIGmp09LVi5f4hZLD8x+aoLH1tt5qb4DPo7xatIN39FmVbw2Ai64H21pPUA/Zdi7OQiIgIiICIiAiIgIiICIiAiIgi+McCGIo949hArw5f8AuB8yoifkZznh4xczXDybHRHkQ5pHkb303VrRTJRE8F5dbhi4tfI8uABzEV06NA8gpZEVBERAREQEREBERAXF7qBNE+g3K5IgjYTI+UOcwsDQd6N9Oh9fssTimJkLj3TCXj4cwOUkHqfLdTqLPxa+Sn4zleSc5nMYw9Qw1fn56rrh5afBIWxxvkY7XM5zQNAT06EmtuiuiKfCHzroge+hmYG/J119gu9EW2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9382" name="AutoShape 6" descr="data:image/jpeg;base64,/9j/4AAQSkZJRgABAQAAAQABAAD/2wCEAAkGBhQSERQUExQUFRQWFxkWGRgYFxwaFhYcHhYYFxYbHRoXHyYeGhojHBgVHy8gJCcpLCwsFh4xNTAqNScrLCkBCQoKDQwOFw8PFCkcHBwpKSkpKSkpKSkpKSkpKSkpKSkpKSkpKSkpKSkpKSksKSkpKSkpKSwpLCwsKSksLCwsLP/AABEIALsBDQMBIgACEQEDEQH/xAAcAAEAAgIDAQAAAAAAAAAAAAAABQYEBwIDCAH/xABCEAABBAAEAwYEAwUGBAcAAAABAAIDEQQSITEFBkEHEyJRYYEycZGhscHwI0JiktEUUnKC4fEVJKLCFhczQ1PD0v/EABcBAQEBAQAAAAAAAAAAAAAAAAABAgP/xAAeEQEBAQEAAgMBAQAAAAAAAAAAARECITESQVFhMv/aAAwDAQACEQMRAD8A3iiIgIig+aecMPgI88ztSDlYPjf8h0HqdEE4vhK112f88zcTmnc8d3AygxrQaJ3JdJuTVaaDXZSXaZj5IOHSuhc5jzpmYPEB11sZbAqxqLVwTfEecsFAS2bEwscP3S4Z/wCX4vsoo9q/Ddf+Yv5Mf/8AleXTjH5q1LnHc2S4k+upJK4zmRri17XNd5EEH6FMR6g/82uH/wDyu/kKyOH9pWDmdljdK53k2J7j9GArQHJHJTsZmmlkEOEiI7yR1+M2LY2j8VHfzIoHZeh+W+A4bAx93h2ZATZJJLnHzLnWT0H2TwJP/jcIGZzjGLAuRro9TsP2gCzWPBFggjzGoWNisOyVhZI1r2ndrgCD7FY+C4PBCbjhjjP8DQ38FFSaKPl41EyVsLpWCV4JbGSM7gNyG7lajk5l4vxHiMuHw0joYY3lrntjyxxgdXF4zuf/AAgi72A1Qbrc6tSqdx7tYwOGcWB5nkH7sIDgPm8kMHyu/Raj5555mluBk8r4I/AHOPimIGr35aBs6gbVWiowxByvPmg3/wAM7csJJJkkjliadA/Rw9w3UewKvWA45BOSIZo5CNw14JHsNV5U4XEKsmiVMcO4nLG4lj3MIrVpo+YpTR6hRU/kHnD+1Rhkjs0jRq7Yn5jofX9G4KgiIgIiICIiAiIgIiICIiAiIgIixOK8Ujw8T5ZTTGCz6+QHmTsggueed2YCLSnTOHgZ0HTM7+H06/UjzVzPxuXETOkleXufuT9gB0A8grBzLxqXG4lziCXyOprRrXRrR6AV+KiOdMNGySGGPRzGU8itTeh01ve79NlfQvXZPzlhsLF3DwI3ve3x5s3eSO0DaAttChrp6rbs+Ka9ha6iHAgj0OhXkuW2ObJG7xRkG/Ig2Drpur5D2zuDBmhJcDR8dAit7y730+6mjbHDuRuHwS97Fh42yAUDvW+rQ4kB2u+644HkjDh0kk4biJnl1yyAF2U7NFaAAaCgFQOUefo8TinPle6FxaGsjc8mI0SSQdG5vmNqrYra+EIy2+q3s7aa2g54XhsDI42siYGRkiNoAytI0JA2BGuvzWZGRear21/BR2G4y2fKYXNc01ZvZpFjTezpp5FZYbqAb3v0Vozga1/NQPM/Esa2SCLBxtPeOJlleLZCwfw5mlzjegHks3iWJeI3923M8DwgmgT0s9Ao/lo4hrC7Fva6VxJpopjBoGsHnXU9SSsKmsPgIxL3xY3vS0NMlDOQOl71vp6r7j2HI8s0dlIF3lHrlG/T10Rs3Vdxd4UR5S5sjMUz4+rXEH53rddb0PqCo0HRrfNSPNkmbFTuGxllPt3jqUZwxtyD0Cs9LU7gmUQFm4J1vc30ULi+IZBY3Oil+WHNcC5xogHfT/fos1YmMLI+J4exzmOGoc00R7hbV5O7R2zAR4khr9g/Zrvn0B+y09i+ZYI2ENd3knkBp7nahupTs75gE+Mihmw0UjJDWZudskZHiDg7NWXQAitQd60KaXHokFfVR8Y7G8PxD3xxHE4J5vuo/jh01yt8vQaH0OqtXCOMxYmMSQvzN2IohzT1a5p1Y4dQQCtss5ERAREQEREBERAREQEREBai7aePuDmQA6VmrzPW/Ytr381t1ap7VeVXT4mKVp2prgT63f009kFZ5Uwg7hkpAz24A1qBdAX60P1ShOfeW8j48S0AiQHOR0I+G7Gli/5VaOG46N3ews0ENMH8Wmv3tR3O3MMbeHvga5pke5uwJoNdTwXdDplrzBWd8tNSxO/aUdiTa4mEtdlP+65YVuZym/7ICLOh2C0yjMFGQ4tO3RW3F8XxUuFYxznmCEhoNaa2WtJ61Wg6AKOwsNOYHOZRNevkD7LZ2D7MnvwrY5n5JBKH0CSA0gNfY2LqAI+W6arA7HMPJ3sz7IiDQ0+RcSD56EAeXVXLFdo2CjlfE+YMfG7KcwIF6XR2NXr8j5LDw3BosHgcTFh3Z5QyRzqfke5waQNQf2ewFiq3taFxznFzi8kuJ8RcSST1smyT80RuvnHtcgw8LThy2eWTVoB8LRrbnEfh1WuuWu0bEtlk76eV/fNy3oSx5NMc1rvCACfhAoqkPkJoE6DYLnA+tfVMR624fo1osmgBZ1J03J81hc3cyMwmHL3OAvZo+J1AkNHzIAvpa1d2Wc5PLZsPJLcjqMRe63EnNnq9w1rb/IKsc28xnGYuWUG4g7JEP4GirH+I273Wa0gsYNwdTWvzXXweLRx9lynd4jfVceGzUH/VNWsTiPxAeq6JXkurXeh+C5Y2S32uh+pPutRleuSeyufGTAyh8OHGpkIALhVgMDt+mtELfnKfJWD4f/6LR3jtM7yDIdNQCdgfIUonljiwkwuHkGodE306DopT/hMEs0U725pYryOJPhu7oDTqQsqtRconHcMDpO8hd3U7aJLQKkHRsgI8bfuNaI1UjHKCE73Wk1HOGWx69R5LsUdJixHmc62sYCXOdQFb3d6Aa7qrYPto4bJN3Qle0XQkcwtiv/EdQPUgD1V0XpF8a8EAg2DqCNivqoIiICIiAiIgIiICpPaXCf7PJlsOLCQ4b2CG0PXUfdXZQnN2BEmGdYvIQ6vx/r7INA8kAtxYDtHFjwd9/wDYH6qb505eOJgHdHKWX4a+IHU+Wq6+ZZRhp2zMprnsew+Y2a1wHy/NWXkONuIYHMByNcc2bcuuzdHc76baLm00TwpmpKmHQueQxo11v0W3uZuzRmIxDJGO7u6zgNAYGgkuqtcziRr6H0VU4lgYo5nsiAytoZhu4jTXz0Feytq887VPPBDpbh7XY+Xn7LdXKXEcQIoYpSzEMFsbPG9znirLe9a8BwsU3N5jXe1ryNtPb4QQPLe6/Eq7cicLMuIkAe5uWMuFaa2A3XagemqnPV1rrmYoHNcMuHxstuOYucQdw5jyXBtOu20aymxoR0Vb4pwqUQ9+Yy2IkDNlpmosVoAGEaAjTSvRb25w4ZNExkvdRSyN8LjkGZ8Z+IMLvhcHU6jexWbhJBLEHFhaHDVj20R5ggrbm8v5Cdha5savQsPJWDjmdKzDx53Xe5aLFGmnwtvrQVd4n2TYVzpJGvljGrsjAzK3S6a3L9BaupjXPKOJEU0s7rqGCRw88zgImV7vUew1G0KZ4vxuEMdhYIe6gLmh0hvv5MpsFxd8Pi1r0HlSjMdhjG90Z3Y7KfX19xqpR0Tut32X3Dt8Lz6UvhHiC74o7aR5lZaYGOjstA8lM8u8lSYqQtaQ0AAucQSB/U+misnJ/ZjLiyyV1Niz63uWgWSKPmMvvfRbrh4NBBFkYxrBewFa7Wm1FV5N4O/CYcQvlEmUnKQ0tytOuXUnrf1VhjxGW61IG16+ixJMJeo2WFxiUYeCSZrMzwANPO6aXfwi7+qSjE5O7VmyQl+KIikDy0sAOnrW/Q2rvi+Y2Mg72MGS25hl3de1WF5kkdKZX5yS58rrJ623NY2F2QdFtbs0E7uD4gEHO22tJNnLQNAanTVUfeE8SfjRiJMcXvwzQXdwyVpJqyCCQxzCDsQ8D06pyjw3heLdPJTMttjEEwAlgcTTMrmyOzBwIAeNbFX0VCxvGn4V3UB4LHejT8Wg60CPdVXlPHmHHYeQHLUrdfIE5XfYlMHoKPjkvDMayItJ4bLka09MO9xy0D0ZdGjp49NqOylU3iLEsMb8r43eEjoaNfYj7KZ4CWZHhhJyyPBBJOUg7C9hVGv4irESaIioIiICIiAiIgLjLGHAg7EEH30XJEGkOdeA95GQDT45ANet22q87cPqrd2c8A/suFdmJLnPc43sACWgDTbQm+pcVhc7zxQTvEujXnvG/MZX3/OTr6BZnAONjE4HNEM5Ngtca+bST9FlphcW5xjdFiBCXEx+DPlIjzk5aa86OIN3W2VUBocHW6vFofn+vxVx43gZO5b+za23Ad03VrQG6N0A2JO2iqczTmJIpwOoA9isVvmup7/E2rqxfr5e1rZHZN4nYl9H4Y2g9PiksfPb7LX0nD3a72ACPLW7pbL7KoiyJ7a3Ob9fdXn2d+lz4lghNE+MgHM0jXa60P1VcfwaeJozFsjQ0AuAIdm62PL19PXS2IQujk1bzVzMMGxriwvLjQA06Xd/T6qH4H2jw4iQxvY6I0aLiMpFa2Rsr9zfyHHi4soGUg2K0o10/otC4jlWUYt2Fy/tGuLaOl1revSqd8lm+FZfMfZw/O58EkTmkkta5xDiNwBpRP4qqYh8j3Hvc3eNphDviFbA+y3Lg+VAGNEhJeNcwvQ5a08tPJUftH4XJhxG8uDmZg1unizUTZ87yq6KTGdSsmLTcaLol8LiRqL29DrS27wHkrBYmJsjc1FoBAPwurxe9+alIsnZ1xQHAx62W207aV6BTc0jnWCd/r81DwYSLAxZIWgE60TqfU9SucGOJs1ZPVZaxlnvB+7mI8iLcPMX+akncKc5hOQtBGx/MeRUpy/hS2MF25/R+6lVuRl5t5h4o3ByPw7oI3PY+85BBst8JrYjLQ9lceyfnRhEkDw0BwL9BWvUAdeuy59u3JQkiGNib4mAMlofu34H6f3XGj6OvotP8pFzJO8s2w0Ndj1v9dExE32gyhzX5Kyh9+up+3T9FY/IPIrsa5kt5IYjme/zrUAev4Kb5l4AZHMq3d+Gue1m4GayBodQGOO2mnor3wvjmChgEAkZhoAMrGZsmIedC4kOpw1sH946lTVVLG9pb/7bhIIg8wtmYwyu0OIbYYSNAKs3p5dNVurgcIbJPVeMskI9S3IT7iMfRaa5q4ZHjsdDNh3iog2R5D/AxrTYcWkabDTS9T0WzuzziZxURxPdvYHtYGlwIDwAdr3AOYe/qkFvREWkEREBERAREQEREGnu3qGn4V9aOEjT7Fh/7l2dl3DjHhnPcTbzYaRQY0be53+nkpPtr4S+aLCZN+9cz+ZoN/8AQsjghrDd2bysaG3ep01N/ms1UpJg88M0hGjdAa67uP3H3WuJsM3vS4GxnuvQklbk4Oxj8LHWrHsv5hwv8CtacV5cFzR5iHgmj10P+xTqeGua5ycPvTZXLkfDZWPNdQPpao2Enfnj0zCix5vY1bXfLSvdbH5VhqEnzcftp/VTmHV1MoiLbAsKDgsLHySNjbnlOZ7iLc41Q1OtADQbBZqIMDFcEieCKLb6tNEfktPdt3CWxnCxhz3WJHuzVplytB8IGpzO+i3gtYdunDc2HgmA1a8xn5OaXfiz7qUaBk3N9T9Ff+zDjrYI8Qwh27XAl3nTSK6AaH1tUOSLNY6hXzlLgtYfvHjwPI9w2ga/zX9FKsXF+MEtOOpOvt/RTXA42vkY2tz0Vbw2GbnzDXShrpVq4clMBmJ/usJ+4H9Vie3Xr0urGAAACgNguSIuri6sVhmyMcx4DmvBa4HYgiiF5u4/ydJgZ5YWb57jJ1Lmn4Tr8Ro6+oK9LKndpPCg/DOkzd24NLC8DYFzTfsR91KKLwPhrMJCMRM8ve0HcggOJpzR/EaDfStEx3KAxuHdJJmZNNThWzKNsoedUCfRfMNh2Y7DQxPcWky2a/fMUnjPvV+6sPOPMfcQEwst1mNrzs07Eho1c4DQAeayqucI5N7rCy4RklzT3mcRpROUXX60W5uH4FkMUcUYpkbGsaPINAaPsFTeCcL7iCH4jJQL3Ouy4+J2/ravEbrAPmLVhXJERaQREQEREBERAREQUrnud5xWCiazMxxmMjujKj/Zn55h+K68PA3KGjW9x0/2VhxcAmld5MafqQVAcOxDTihC0G2gOOmgF0NfM6mvIILnBHla1o6AD7Kic34EjEkjZ4F+QsBuv0/FX9UTmHEuPEHNGwijB9f2gJ+zvupVim8Vklw8Ebmk5/7QBm3ADi4AEdQLDfYLcXCo8sLAd8o/qtfQtLyRQoSbfJwI/AfrVbKiZTQPIAJCuSIiqCIiAqx2lcN77huIHVjDKP8AIC4/a1Z10Y7D95G9h/fY5v1BH5oPIMJ8ZW3+W4M/BYiN2SzMJ/xO7wfSwtORAhzbvYb77dfVbz7OYhJwWVo6Tuv+Vn5FQVvDYlzZW5nU0DUDaq0/XyWw+zt2Z0jxdFo3/XoqVxHhI702Rb6B+Wun3Kv/AGfsAZIBVjKD89f9Fme2rVtREW2RQPPDScFIBWpZv5ZwXfYFTyhOdeEPxOBnij1kcwlgurcNWi+l1XulFK4bhntxEWUM7vLJn01DjkLSP+oH5rM4zy+7ESwWQyCIGR9US55cHEDqLA1PkdNysbhnEmtqNwLZSH/EKot+IHY6HTopXCta0ZtbeQ+7vUtDeuw029FyjVSeNxYoNJ1r9aqW4LiQ+IUby+H6bLRvPPG5TJ3Yc7KBfh0zHZtm/wA1sbsl4DicLh5RiRlD3NexpNvHh8V6mh8Onna1zvtes9L2iItsCIiAiIgIiIC6cXNlY53kF3LrngD6B2BuvNB0YKDLHruRmPuoHgrbnsDSzr6Ua+6mePcREGHkkNaANbrVucQyMe7nNHuo3gpHeuro4t+3+oQWJa/xmJa/HTGtLDLHoaP3H2V9lkDWknYC1QcJhw2aWS/DeY35kn8yVKsS/B8A18t6eEh5r7fcfYq1KD5ew1SSu/vCMD2z/wBVOKoIiICIiAiIg8m854A4fHYln92eWvkZC5v2IW1exSUHBYyLchzZP5mZf/rVN7cMCY+JyO6SMjkH8pYfuy/dS/YPj/8AmZI+kkDr+bHNr7OcoLVxHBCw7rmH4q18nYMxiWzq4g6ChVuy++XKPZRboA51EdVYeCNov+TfzUntalkRFpBERBr3n3lDEve+XB5SZB4ts7dKOW/P6gkqHwuExDYRG5mIzNr/ANpx1oWBlHwkhbaRZvLWtOcN5RxGIxcIlhla2N7XPe9tMyNOYsBPxEkAadHehW40RWTEt0XF0gFWQL29VyVe5umLRH0BLrPrpQ99VOr8Zq8zbiwoq9y5xouBZITbdQT1HkpxuJadARac9Tqadc3m5Xai+F1brrjxLXGg5pPoQVpl2oiICIiCI5owHfQAHZssUh9ckjXj7gfRRPDpf2oI0Gfbz0Ir11P2Vl4gP2T/APCT9rVN5eg8TPEXXM6S+ldANdvE2vkgtXHo3uw7xGMz60F1et7qrRnJhwXAOc9+lajemn8Cryq5xaEMc0aBpJAb53rp8lMXUhwFtRm9dfyCk1hcJjqP3KzVUEREBERAREQaS7euGvkxeGDQSXwvAodWOzH3p/2UJ2GQuHEG/wALZM3lRbX1zZVu3mHCNc6J5aC5ucA+QcG5vrQUbwXgkWGdI+Noa6R+d56kjYfIWdPUqaOzu/2hHkSPupXhR8b/AJD8SozN+0cfU/iVncGdcj/l+an2qZREWkEREBERAREQFgcY4WJ2Bt1Tsw+dEfms9FLNmVZbLsUUcUw8E7oO9Z/aBQMd+LYuH1ALq8rKzcRxAEa7hR3NvC8FBNJjp2gPaAMwHi2Fba9QFX+KsnxsLDw2RoMlFrjdEXqTYOg10IXLM8R13fNT3/EJJpKe45G/StPvurXwPAlgLnCidGg7gfkT+S5YHl+KMN8NuAFu11I61tupNXnjLtZ67lkkERF1cxERBi8TgzwysstzMc3MNxbSLVf4Lgmx5Wt0a2gPkKA+ytErbaQdiCFAcOma4hzTbczh/KS0/cH6ILCo3iuFDi1xGo29FJLoxTbCDhw74PcrKWJgHaELLQEREBERAREQRfGt4/f8liPjob9VI8VYC1vnen0NrBmi8IWaqMwzH0S5jmeJwoiuuvt/VSfCHgS15tP2/RWfxQju/oozCvyva7YXX10KosCIiqCIiAiIgIiICIiCg894bvu8bla4aaOujQAOxBXT2dyvjOV8bWNrK3LoGi70u1IcQd46cNcxtcoZDl0oUb9Vy+3W/wCVyRQPC+LmheoU6x4IsbLpLrk+oiKgiIg4TOppPoq/GWtPdtoZf3f4dgf9VYiFUMX3nfF/cynIHsbTHHNZabsaVpoSpRZ8BiQ9gIN9Fj8dnyRF+tN1NeXtqoXlETNe9r4pWMdmf4xQa7MbA9D8Q/xKzYjDtkaWOFtIohJ6VCR8Wyxh7adpdDXMN9PyUjguLNkAOgDtr0/FRf8A4LbkEYmma0Ztst0STRJb0uh6ALKw/LDW5M0srw03Ti2nH1poJ113TyeEyi+AUvqqCIiAiIgwuI/uj5n9fVYz3Ail0czz0wtuiW6fOzSr+LxzmmE0RZ/aD/IfLfxUFjq4siznCvmw745PC791wO+xafroR6FRcUga1rfIUSpPl7iAka4D9w1+YI9CKKrfHuA4/vycOWuizh1Oe0W00XNOYE+dVXRX+qsLeOhgAOt7G/ttupPC4wPGm/kqXj+FY1zC1kDQbBGaVoaaPXLZ+x91m8D4PjBMHTZI4w06MkzuLtKu2AV8V/Iezb+Ji3IiLSCIiAiIgIiIKvzBh/22gsuoV67fr5rF4cbY7MPhNfb7KwcQiuaH/F/U/ksPmIU12UakWaGp/wBVzs+3SfivYLiYIIGmp09LVi5f4hZLD8x+aoLH1tt5qb4DPo7xatIN39FmVbw2Ai64H21pPUA/Zdi7OQiIgIiICIiAiIgIiICIiAiIgi+McCGIo949hArw5f8AuB8yoifkZznh4xczXDybHRHkQ5pHkb303VrRTJRE8F5dbhi4tfI8uABzEV06NA8gpZEVBERAREQEREBERAXF7qBNE+g3K5IgjYTI+UOcwsDQd6N9Oh9fssTimJkLj3TCXj4cwOUkHqfLdTqLPxa+Sn4zleSc5nMYw9Qw1fn56rrh5afBIWxxvkY7XM5zQNAT06EmtuiuiKfCHzroge+hmYG/J119gu9EW2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7"/>
          <p:cNvSpPr txBox="1">
            <a:spLocks/>
          </p:cNvSpPr>
          <p:nvPr/>
        </p:nvSpPr>
        <p:spPr bwMode="auto">
          <a:xfrm>
            <a:off x="611560" y="3212976"/>
            <a:ext cx="820891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sz="4400" b="1" dirty="0">
                <a:solidFill>
                  <a:srgbClr val="8F23B3"/>
                </a:solidFill>
              </a:rPr>
              <a:t>Longevity and mortality of </a:t>
            </a:r>
            <a:r>
              <a:rPr lang="en-GB" sz="4400" b="1" dirty="0">
                <a:solidFill>
                  <a:srgbClr val="8F23B3"/>
                </a:solidFill>
                <a:cs typeface="Times New Roman" pitchFamily="18" charset="0"/>
              </a:rPr>
              <a:t>Purebred and Crossbred Dogs</a:t>
            </a:r>
          </a:p>
        </p:txBody>
      </p:sp>
      <p:pic>
        <p:nvPicPr>
          <p:cNvPr id="8194" name="Picture 2" descr="http://www.dog-obedience-training-review.com/images/Miniature-Poodle-Traini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1" y="-13102"/>
            <a:ext cx="158532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petpaw.com.au/wp-content/gallery/dogue-de-bordeaux/dogue-de-bordeaux-dog-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4" t="5637" r="10827" b="5730"/>
          <a:stretch/>
        </p:blipFill>
        <p:spPr bwMode="auto">
          <a:xfrm flipH="1">
            <a:off x="7492081" y="15687"/>
            <a:ext cx="163764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5371005"/>
            <a:ext cx="7776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Times" panose="02020603050405020304" pitchFamily="18" charset="0"/>
                <a:cs typeface="Times" panose="02020603050405020304" pitchFamily="18" charset="0"/>
              </a:rPr>
              <a:t>O'Neill DG, Church DB, McGreevy PD, Thomson PC, Brodbelt DC. Longevity and mortality of owned dogs in England. The Veterinary Journal. 2013;198(3):638-43.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4446" t="27658" r="16657" b="3199"/>
          <a:stretch/>
        </p:blipFill>
        <p:spPr>
          <a:xfrm>
            <a:off x="1933895" y="53808"/>
            <a:ext cx="5328592" cy="300807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12208140"/>
      </p:ext>
    </p:extLst>
  </p:cSld>
  <p:clrMapOvr>
    <a:masterClrMapping/>
  </p:clrMapOvr>
  <p:transition advTm="7945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4462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ctr"/>
            <a:r>
              <a:rPr lang="en-GB" sz="3600" b="1" dirty="0">
                <a:solidFill>
                  <a:srgbClr val="8F23B3"/>
                </a:solidFill>
                <a:latin typeface="+mn-lt"/>
                <a:cs typeface="Times New Roman" pitchFamily="18" charset="0"/>
              </a:rPr>
              <a:t>Results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51520" y="836712"/>
            <a:ext cx="871296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r>
              <a:rPr lang="en-GB" sz="2600" b="1" u="sng" dirty="0">
                <a:latin typeface="Times" panose="02020603050405020304" pitchFamily="18" charset="0"/>
                <a:cs typeface="Times" panose="02020603050405020304" pitchFamily="18" charset="0"/>
              </a:rPr>
              <a:t>Overall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 86 practices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 102,609 dogs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 5,095 confirmed deaths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 4,153 (86.4%) euthanased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endParaRPr lang="en-GB" sz="2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763" lvl="1">
              <a:buClr>
                <a:schemeClr val="accent2"/>
              </a:buClr>
            </a:pPr>
            <a:r>
              <a:rPr lang="en-GB" sz="2600" b="1" u="sng" dirty="0">
                <a:latin typeface="Times" panose="02020603050405020304" pitchFamily="18" charset="0"/>
                <a:cs typeface="Times" panose="02020603050405020304" pitchFamily="18" charset="0"/>
              </a:rPr>
              <a:t>Median longevity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 Overall: 12.0 years (IQR: 8.9-14.2, range: 0.0-24.0)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endParaRPr lang="en-GB" sz="2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 Crossbred: 13.1 years (IQR: 10.1-15.0, range 0.0-22.0)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600" dirty="0">
                <a:latin typeface="Times" panose="02020603050405020304" pitchFamily="18" charset="0"/>
                <a:cs typeface="Times" panose="02020603050405020304" pitchFamily="18" charset="0"/>
              </a:rPr>
              <a:t> Purebred: 11.9 years (IQR: 8.4-14.0, range: 0.0-24.0) </a:t>
            </a:r>
          </a:p>
          <a:p>
            <a:pPr lvl="1" algn="ctr">
              <a:buClr>
                <a:schemeClr val="accent2"/>
              </a:buClr>
            </a:pPr>
            <a:r>
              <a:rPr lang="en-GB" sz="2600" b="1" dirty="0">
                <a:latin typeface="Times" panose="02020603050405020304" pitchFamily="18" charset="0"/>
                <a:cs typeface="Times" panose="02020603050405020304" pitchFamily="18" charset="0"/>
              </a:rPr>
              <a:t>P &lt; 0.001 </a:t>
            </a:r>
          </a:p>
          <a:p>
            <a:pPr lvl="1">
              <a:buClr>
                <a:schemeClr val="accent2"/>
              </a:buClr>
            </a:pPr>
            <a:endParaRPr lang="en-US" sz="2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09966-01C3-4FA0-8072-631404FFBC5A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7" name="Picture 2" descr="http://www.viral.us/wp-content/uploads/2015/11/old-do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632" y="0"/>
            <a:ext cx="3955368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09300"/>
      </p:ext>
    </p:extLst>
  </p:cSld>
  <p:clrMapOvr>
    <a:masterClrMapping/>
  </p:clrMapOvr>
  <p:transition advTm="794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5733256"/>
            <a:ext cx="79208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692696"/>
          <a:ext cx="8424936" cy="5313870"/>
        </p:xfrm>
        <a:graphic>
          <a:graphicData uri="http://schemas.openxmlformats.org/drawingml/2006/table">
            <a:tbl>
              <a:tblPr/>
              <a:tblGrid>
                <a:gridCol w="3066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5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5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76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76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Breed</a:t>
                      </a:r>
                      <a:endParaRPr lang="en-GB" sz="1800" b="1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Median (years)</a:t>
                      </a:r>
                      <a:endParaRPr lang="en-GB" sz="1800" b="1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IQR</a:t>
                      </a:r>
                      <a:endParaRPr lang="en-GB" sz="1800" b="1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No. of dogs</a:t>
                      </a:r>
                      <a:endParaRPr lang="en-GB" sz="1800" b="1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Miniature Poodle 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14.2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11.1-15.6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Bearded Collie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13.7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12.2-14.3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25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Border Collie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13.5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11.5-15.0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184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Miniature Dachshund 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13.5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9.2-14.3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25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West Highland White Terrier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13.5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10.4-14.9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128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Cairn Terrier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13.4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10.6-15.4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27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Jack Russell Terrier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13.4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9.3-15.7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298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45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~~~~~~~~~~~~~~~~~~~~~</a:t>
                      </a: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~~~~~~~~~~~~</a:t>
                      </a: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</a:t>
                      </a: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</a:t>
                      </a: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Crossbreed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13.1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10.1-15.0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1120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2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~~~~~~~~~~~~~~~~~~~~~</a:t>
                      </a: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~~~~~~~~~~~~</a:t>
                      </a: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</a:t>
                      </a: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31849B"/>
                          </a:solidFill>
                          <a:latin typeface="Bookman Old Style"/>
                        </a:rPr>
                        <a:t>~~~~~~~~~~~~</a:t>
                      </a:r>
                      <a:endParaRPr lang="en-GB" sz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Bulldog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8.4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3.2-11.3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26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Rottweiler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8.0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5.5-10.2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105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Chihuahua 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7.1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1.0-11.9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36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Mastiff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7.1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2.01-9.01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Great Dane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6.0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4.0-9.0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23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6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Dogue</a:t>
                      </a:r>
                      <a:r>
                        <a:rPr lang="en-GB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de Bordeaux 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5.5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3.3-6.1</a:t>
                      </a:r>
                      <a:endParaRPr lang="en-GB" sz="180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21</a:t>
                      </a:r>
                      <a:endParaRPr lang="en-GB" sz="1800" dirty="0">
                        <a:solidFill>
                          <a:srgbClr val="31849B"/>
                        </a:solidFill>
                        <a:latin typeface="Times New Roman"/>
                        <a:ea typeface="Bookman Old Style"/>
                      </a:endParaRPr>
                    </a:p>
                  </a:txBody>
                  <a:tcPr marL="65198" marR="6519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55576" y="6382023"/>
            <a:ext cx="431800" cy="287337"/>
          </a:xfrm>
        </p:spPr>
        <p:txBody>
          <a:bodyPr/>
          <a:lstStyle/>
          <a:p>
            <a:fld id="{FDB2C615-E745-4D66-9DA4-6AE0C63375B9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1"/>
          <p:cNvSpPr txBox="1"/>
          <p:nvPr/>
        </p:nvSpPr>
        <p:spPr>
          <a:xfrm>
            <a:off x="1763688" y="42676"/>
            <a:ext cx="604871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Longevity - Does breed matter?</a:t>
            </a:r>
            <a:endParaRPr lang="en-GB" sz="3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01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332656"/>
            <a:ext cx="49685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ctr"/>
            <a:r>
              <a:rPr lang="en-GB" sz="38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Age at Death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/>
          <p:nvPr/>
        </p:nvPicPr>
        <p:blipFill>
          <a:blip r:embed="rId4" cstate="print"/>
          <a:srcRect l="5260" t="33861" r="65482" b="29016"/>
          <a:stretch>
            <a:fillRect/>
          </a:stretch>
        </p:blipFill>
        <p:spPr bwMode="auto">
          <a:xfrm>
            <a:off x="755576" y="1268760"/>
            <a:ext cx="7344816" cy="453650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09966-01C3-4FA0-8072-631404FFBC5A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774551"/>
      </p:ext>
    </p:extLst>
  </p:cSld>
  <p:clrMapOvr>
    <a:masterClrMapping/>
  </p:clrMapOvr>
  <p:transition advTm="7945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09966-01C3-4FA0-8072-631404FFBC5A}" type="slidenum">
              <a:rPr lang="en-GB" smtClean="0"/>
              <a:pPr/>
              <a:t>36</a:t>
            </a:fld>
            <a:endParaRPr lang="en-GB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9" t="25138" r="56078" b="13955"/>
          <a:stretch>
            <a:fillRect/>
          </a:stretch>
        </p:blipFill>
        <p:spPr bwMode="auto">
          <a:xfrm>
            <a:off x="35496" y="620688"/>
            <a:ext cx="9072969" cy="53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907704" y="116632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ctr"/>
            <a:r>
              <a:rPr lang="en-GB" sz="3600" b="1" dirty="0">
                <a:solidFill>
                  <a:srgbClr val="1CB6BA"/>
                </a:solidFill>
                <a:latin typeface="Times New Roman" pitchFamily="18" charset="0"/>
                <a:cs typeface="Times New Roman" pitchFamily="18" charset="0"/>
              </a:rPr>
              <a:t>Causes of Mortality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69279063"/>
      </p:ext>
    </p:extLst>
  </p:cSld>
  <p:clrMapOvr>
    <a:masterClrMapping/>
  </p:clrMapOvr>
  <p:transition advTm="794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224136"/>
          </a:xfrm>
        </p:spPr>
        <p:txBody>
          <a:bodyPr anchor="t"/>
          <a:lstStyle/>
          <a:p>
            <a:pPr algn="ctr"/>
            <a:r>
              <a:rPr lang="en-GB" sz="3600" b="1" dirty="0">
                <a:latin typeface="+mn-lt"/>
              </a:rPr>
              <a:t>Companion animals – do we really know everything?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75298" y="1318746"/>
            <a:ext cx="8933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150000"/>
              </a:lnSpc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A few simple questions: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are the 3 most common disorders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Is the prevalence of common disorders higher in purebred dogs than in crossbred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the average lifespan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Do crossbred dogs live longer than purebred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similarly-sized small dogs have the same top disorders? 			</a:t>
            </a:r>
          </a:p>
        </p:txBody>
      </p:sp>
      <p:sp>
        <p:nvSpPr>
          <p:cNvPr id="6" name="TextBox 5"/>
          <p:cNvSpPr txBox="1"/>
          <p:nvPr/>
        </p:nvSpPr>
        <p:spPr>
          <a:xfrm rot="20572067">
            <a:off x="2401517" y="5338791"/>
            <a:ext cx="4752528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Ask for the Evidence</a:t>
            </a:r>
          </a:p>
        </p:txBody>
      </p:sp>
    </p:spTree>
    <p:extLst>
      <p:ext uri="{BB962C8B-B14F-4D97-AF65-F5344CB8AC3E}">
        <p14:creationId xmlns:p14="http://schemas.microsoft.com/office/powerpoint/2010/main" val="587222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51" t="35561" r="26544" b="5767"/>
          <a:stretch/>
        </p:blipFill>
        <p:spPr>
          <a:xfrm>
            <a:off x="3707904" y="476672"/>
            <a:ext cx="4752528" cy="320068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3" y="0"/>
            <a:ext cx="3037889" cy="2025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4221088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SUMMERS, J., O'NEILL, D., CHURCH, D., THOMSON, P., MCGREEVY, P. &amp; BRODBELT, D. 2015. </a:t>
            </a:r>
            <a:r>
              <a:rPr lang="en-GB" sz="2400" b="1" dirty="0">
                <a:latin typeface="Times" panose="02020603050405020304" pitchFamily="18" charset="0"/>
                <a:cs typeface="Times" panose="02020603050405020304" pitchFamily="18" charset="0"/>
              </a:rPr>
              <a:t>Prevalence of disorders recorded in Cavalier King Charles Spaniels attending primary-care veterinary practices in England. </a:t>
            </a:r>
            <a:r>
              <a:rPr lang="en-GB" sz="2400" i="1" dirty="0">
                <a:latin typeface="Times" panose="02020603050405020304" pitchFamily="18" charset="0"/>
                <a:cs typeface="Times" panose="02020603050405020304" pitchFamily="18" charset="0"/>
              </a:rPr>
              <a:t>Canine Genetics and Epidemiology, 2</a:t>
            </a:r>
            <a:r>
              <a:rPr lang="en-GB" sz="2400" b="1" i="1" dirty="0">
                <a:latin typeface="Times" panose="02020603050405020304" pitchFamily="18" charset="0"/>
                <a:cs typeface="Times" panose="02020603050405020304" pitchFamily="18" charset="0"/>
              </a:rPr>
              <a:t>, 4.</a:t>
            </a:r>
          </a:p>
          <a:p>
            <a:pPr algn="ctr"/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6787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12372" y="483439"/>
            <a:ext cx="6154646" cy="764704"/>
          </a:xfrm>
        </p:spPr>
        <p:txBody>
          <a:bodyPr anchor="t"/>
          <a:lstStyle/>
          <a:p>
            <a:pPr algn="ctr"/>
            <a:r>
              <a:rPr lang="en-GB" sz="3500" b="1" dirty="0">
                <a:latin typeface="Times New Roman" pitchFamily="18" charset="0"/>
                <a:cs typeface="Times New Roman" pitchFamily="18" charset="0"/>
              </a:rPr>
              <a:t>Cavalier King Charles Spaniels </a:t>
            </a:r>
            <a:br>
              <a:rPr lang="en-GB" sz="3500" b="1" dirty="0">
                <a:latin typeface="Times New Roman" pitchFamily="18" charset="0"/>
                <a:cs typeface="Times New Roman" pitchFamily="18" charset="0"/>
              </a:rPr>
            </a:br>
            <a:endParaRPr lang="en-GB" sz="3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700808"/>
            <a:ext cx="8460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457200">
              <a:buClr>
                <a:srgbClr val="8F23B3"/>
              </a:buClr>
              <a:defRPr/>
            </a:pP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Study population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3,624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CKCS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(Sep 1</a:t>
            </a:r>
            <a:r>
              <a:rPr lang="en-GB" sz="2400" baseline="30000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, 2009 to July 9th 2013)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Studied 1,749 dogs (52% random sample)</a:t>
            </a:r>
          </a:p>
          <a:p>
            <a:pPr marL="1084263" lvl="5" indent="-457200">
              <a:buClr>
                <a:srgbClr val="8F23B3"/>
              </a:buClr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5" indent="-457200"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Descriptive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adult weight: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10.5 kg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age at last consult: 5.25 years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age at death: 10.5 years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Method of death: 77.4% by euthanasia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018" y="0"/>
            <a:ext cx="2959485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09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08" y="922650"/>
            <a:ext cx="89644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b="1" dirty="0">
              <a:latin typeface="Times" pitchFamily="18" charset="0"/>
              <a:cs typeface="Times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200" dirty="0" err="1">
                <a:latin typeface="Times" pitchFamily="18" charset="0"/>
                <a:cs typeface="Times" pitchFamily="18" charset="0"/>
              </a:rPr>
              <a:t>Hodgman</a:t>
            </a:r>
            <a:r>
              <a:rPr lang="en-GB" sz="2200" dirty="0">
                <a:latin typeface="Times" pitchFamily="18" charset="0"/>
                <a:cs typeface="Times" pitchFamily="18" charset="0"/>
              </a:rPr>
              <a:t>, S. F. J. (1963) Abnormalities and defects in pedigree dogs–I. An investigation into the </a:t>
            </a:r>
            <a:r>
              <a:rPr lang="en-GB" sz="2200" b="1" dirty="0">
                <a:latin typeface="Times" pitchFamily="18" charset="0"/>
                <a:cs typeface="Times" pitchFamily="18" charset="0"/>
              </a:rPr>
              <a:t>existence of abnormalities in pedigree dogs </a:t>
            </a:r>
            <a:r>
              <a:rPr lang="en-GB" sz="2200" dirty="0">
                <a:latin typeface="Times" pitchFamily="18" charset="0"/>
                <a:cs typeface="Times" pitchFamily="18" charset="0"/>
              </a:rPr>
              <a:t>in the British Isles. </a:t>
            </a:r>
            <a:r>
              <a:rPr lang="en-GB" sz="2200" i="1" dirty="0">
                <a:latin typeface="Times" pitchFamily="18" charset="0"/>
                <a:cs typeface="Times" pitchFamily="18" charset="0"/>
              </a:rPr>
              <a:t>Journal of Small Animal Practice 4, 447-456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>
                <a:latin typeface="Times" pitchFamily="18" charset="0"/>
                <a:cs typeface="Times" pitchFamily="18" charset="0"/>
              </a:rPr>
              <a:t>Hein, H. E. (1963) Abnormalities and defects in pedigree dogs-II. Hereditary aspects of </a:t>
            </a:r>
            <a:r>
              <a:rPr lang="en-GB" sz="2200" b="1" dirty="0">
                <a:latin typeface="Times" pitchFamily="18" charset="0"/>
                <a:cs typeface="Times" pitchFamily="18" charset="0"/>
              </a:rPr>
              <a:t>hip dysplasia</a:t>
            </a:r>
            <a:r>
              <a:rPr lang="en-GB" sz="2200" dirty="0">
                <a:latin typeface="Times" pitchFamily="18" charset="0"/>
                <a:cs typeface="Times" pitchFamily="18" charset="0"/>
              </a:rPr>
              <a:t>. </a:t>
            </a:r>
            <a:r>
              <a:rPr lang="en-GB" sz="2200" i="1" dirty="0">
                <a:latin typeface="Times" pitchFamily="18" charset="0"/>
                <a:cs typeface="Times" pitchFamily="18" charset="0"/>
              </a:rPr>
              <a:t>Journal of Small Animal Practice 4, 457-462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>
                <a:latin typeface="Times" pitchFamily="18" charset="0"/>
                <a:cs typeface="Times" pitchFamily="18" charset="0"/>
              </a:rPr>
              <a:t>Knight, G. C. (1963) Abnormalities and defects in pedigree dogs–III. </a:t>
            </a:r>
            <a:r>
              <a:rPr lang="en-GB" sz="2200" b="1" dirty="0" err="1">
                <a:latin typeface="Times" pitchFamily="18" charset="0"/>
                <a:cs typeface="Times" pitchFamily="18" charset="0"/>
              </a:rPr>
              <a:t>Tibio</a:t>
            </a:r>
            <a:r>
              <a:rPr lang="en-GB" sz="2200" b="1" dirty="0">
                <a:latin typeface="Times" pitchFamily="18" charset="0"/>
                <a:cs typeface="Times" pitchFamily="18" charset="0"/>
              </a:rPr>
              <a:t>-femoral joint deformity and patella luxation</a:t>
            </a:r>
            <a:r>
              <a:rPr lang="en-GB" sz="2200" dirty="0">
                <a:latin typeface="Times" pitchFamily="18" charset="0"/>
                <a:cs typeface="Times" pitchFamily="18" charset="0"/>
              </a:rPr>
              <a:t>. </a:t>
            </a:r>
            <a:r>
              <a:rPr lang="en-GB" sz="2200" i="1" dirty="0">
                <a:latin typeface="Times" pitchFamily="18" charset="0"/>
                <a:cs typeface="Times" pitchFamily="18" charset="0"/>
              </a:rPr>
              <a:t>Journal of Small Animal Practice 4, 463-464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>
                <a:latin typeface="Times" pitchFamily="18" charset="0"/>
                <a:cs typeface="Times" pitchFamily="18" charset="0"/>
              </a:rPr>
              <a:t>Barnett, K. C. (1963) Abnormalities and Defects in Pedigree Dogs–IV. </a:t>
            </a:r>
            <a:r>
              <a:rPr lang="en-GB" sz="2200" b="1" dirty="0">
                <a:latin typeface="Times" pitchFamily="18" charset="0"/>
                <a:cs typeface="Times" pitchFamily="18" charset="0"/>
              </a:rPr>
              <a:t>Progressive Retinal Atrophy</a:t>
            </a:r>
            <a:r>
              <a:rPr lang="en-GB" sz="2200" dirty="0">
                <a:latin typeface="Times" pitchFamily="18" charset="0"/>
                <a:cs typeface="Times" pitchFamily="18" charset="0"/>
              </a:rPr>
              <a:t>. </a:t>
            </a:r>
            <a:r>
              <a:rPr lang="en-GB" sz="2200" i="1" dirty="0">
                <a:latin typeface="Times" pitchFamily="18" charset="0"/>
                <a:cs typeface="Times" pitchFamily="18" charset="0"/>
              </a:rPr>
              <a:t>Journal of Small Animal Practice 4, 465-467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>
                <a:latin typeface="Times" pitchFamily="18" charset="0"/>
                <a:cs typeface="Times" pitchFamily="18" charset="0"/>
              </a:rPr>
              <a:t>Willis, M. B. (1963) Abnormalities and defects in pedigree dogs—V. </a:t>
            </a:r>
            <a:r>
              <a:rPr lang="en-GB" sz="2200" b="1" dirty="0">
                <a:latin typeface="Times" pitchFamily="18" charset="0"/>
                <a:cs typeface="Times" pitchFamily="18" charset="0"/>
              </a:rPr>
              <a:t>Cryptorchidism</a:t>
            </a:r>
            <a:r>
              <a:rPr lang="en-GB" sz="2200" dirty="0">
                <a:latin typeface="Times" pitchFamily="18" charset="0"/>
                <a:cs typeface="Times" pitchFamily="18" charset="0"/>
              </a:rPr>
              <a:t>. </a:t>
            </a:r>
            <a:r>
              <a:rPr lang="en-GB" sz="2200" i="1" dirty="0">
                <a:latin typeface="Times" pitchFamily="18" charset="0"/>
                <a:cs typeface="Times" pitchFamily="18" charset="0"/>
              </a:rPr>
              <a:t>Journal of Small Animal Practice 4, 469-474</a:t>
            </a:r>
            <a:endParaRPr lang="en-GB" sz="22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16632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8F23B3"/>
                </a:solidFill>
                <a:latin typeface="Times" pitchFamily="18" charset="0"/>
                <a:cs typeface="Times" pitchFamily="18" charset="0"/>
              </a:rPr>
              <a:t>Journal of Small Animal Practice 1963 </a:t>
            </a:r>
            <a:endParaRPr lang="en-GB" sz="3200" dirty="0">
              <a:solidFill>
                <a:srgbClr val="8F23B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536997">
            <a:off x="1384074" y="1638518"/>
            <a:ext cx="6958202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 we know as much as we think we do???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38052" y="4725144"/>
            <a:ext cx="7627935" cy="2004582"/>
            <a:chOff x="769108" y="4263014"/>
            <a:chExt cx="7627935" cy="2004582"/>
          </a:xfrm>
        </p:grpSpPr>
        <p:grpSp>
          <p:nvGrpSpPr>
            <p:cNvPr id="5" name="Group 4"/>
            <p:cNvGrpSpPr/>
            <p:nvPr/>
          </p:nvGrpSpPr>
          <p:grpSpPr>
            <a:xfrm>
              <a:off x="5940152" y="4263014"/>
              <a:ext cx="2456891" cy="2004582"/>
              <a:chOff x="5940152" y="4263014"/>
              <a:chExt cx="2456891" cy="2004582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40152" y="4263014"/>
                <a:ext cx="2456891" cy="1800000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6246877" y="6067541"/>
                <a:ext cx="1843439" cy="2000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700" dirty="0">
                    <a:latin typeface="Times" panose="02020603050405020304" pitchFamily="18" charset="0"/>
                    <a:ea typeface="Calibri" panose="020F0502020204030204" pitchFamily="34" charset="0"/>
                    <a:cs typeface="Times" panose="02020603050405020304" pitchFamily="18" charset="0"/>
                  </a:rPr>
                  <a:t>Diane Pearce Collection / The Kennel Club ©</a:t>
                </a:r>
                <a:endParaRPr lang="en-GB" sz="7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899592" y="6063014"/>
              <a:ext cx="1843439" cy="2000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700" dirty="0">
                  <a:latin typeface="Times" panose="02020603050405020304" pitchFamily="18" charset="0"/>
                  <a:ea typeface="Calibri" panose="020F0502020204030204" pitchFamily="34" charset="0"/>
                  <a:cs typeface="Times" panose="02020603050405020304" pitchFamily="18" charset="0"/>
                </a:rPr>
                <a:t>Diane Pearce Collection / The Kennel Club ©</a:t>
              </a:r>
              <a:endParaRPr lang="en-GB" sz="7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283572" y="4263014"/>
              <a:ext cx="2199648" cy="1990514"/>
              <a:chOff x="3283572" y="4263014"/>
              <a:chExt cx="2199648" cy="1990514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83572" y="4263014"/>
                <a:ext cx="2199648" cy="1800000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3419872" y="6053473"/>
                <a:ext cx="1843439" cy="2000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GB" sz="700" dirty="0">
                    <a:latin typeface="Times" panose="02020603050405020304" pitchFamily="18" charset="0"/>
                    <a:ea typeface="Calibri" panose="020F0502020204030204" pitchFamily="34" charset="0"/>
                    <a:cs typeface="Times" panose="02020603050405020304" pitchFamily="18" charset="0"/>
                  </a:rPr>
                  <a:t>Diane Pearce Collection / The Kennel Club ©</a:t>
                </a:r>
                <a:endParaRPr lang="en-GB" sz="7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23" r="14276"/>
            <a:stretch/>
          </p:blipFill>
          <p:spPr>
            <a:xfrm flipH="1">
              <a:off x="769108" y="4263014"/>
              <a:ext cx="2071064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651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331279"/>
              </p:ext>
            </p:extLst>
          </p:nvPr>
        </p:nvGraphicFramePr>
        <p:xfrm>
          <a:off x="251520" y="548680"/>
          <a:ext cx="8420993" cy="626161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99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3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2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Specific diagnosis recorded</a:t>
                      </a:r>
                      <a:endParaRPr lang="en-GB" sz="24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Rank</a:t>
                      </a:r>
                      <a:endParaRPr lang="en-GB" sz="24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% </a:t>
                      </a:r>
                      <a:endParaRPr lang="en-GB" sz="24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Heart murmur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30.9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Diarrhoea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11.0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Dental disease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9.5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Otitis externa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9.2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Conjunctivitis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Anal sac infection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7.4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Heart disease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7.3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Corneal disorder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Periodontal disease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5.6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Mitral valve disorder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5.0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Umbilical hernia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4.1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Flea infestation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3.7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Anal sac impaction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3.6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Skin mass lesion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25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Keratoconjunctivitis sicca (Dry Eye)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3.5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1115616" y="0"/>
            <a:ext cx="7200800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CKCS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Specific</a:t>
            </a:r>
            <a:r>
              <a:rPr kumimoji="0" lang="en-GB" sz="3600" b="1" i="0" u="none" strike="noStrike" kern="0" cap="none" spc="0" normalizeH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sorders (1-15)</a:t>
            </a:r>
          </a:p>
        </p:txBody>
      </p:sp>
    </p:spTree>
    <p:extLst>
      <p:ext uri="{BB962C8B-B14F-4D97-AF65-F5344CB8AC3E}">
        <p14:creationId xmlns:p14="http://schemas.microsoft.com/office/powerpoint/2010/main" val="1285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282"/>
              </p:ext>
            </p:extLst>
          </p:nvPr>
        </p:nvGraphicFramePr>
        <p:xfrm>
          <a:off x="179510" y="476673"/>
          <a:ext cx="8784977" cy="641401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982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4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77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57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</a:rPr>
                        <a:t>Specific diagnosis recorded</a:t>
                      </a:r>
                      <a:endParaRPr lang="en-GB" sz="24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</a:rPr>
                        <a:t>Rank</a:t>
                      </a:r>
                      <a:endParaRPr lang="en-GB" sz="24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</a:rPr>
                        <a:t>% </a:t>
                      </a:r>
                      <a:endParaRPr lang="en-GB" sz="2400" b="1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</a:rPr>
                        <a:t>Gastroenteritis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16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3.4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</a:rPr>
                        <a:t>Patellar luxation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17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3.3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Otitis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18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2.7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Osteoarthritis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19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2.6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Colitis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20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Cataract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21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Ear mite infestation - Otodectes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22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2.4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</a:rPr>
                        <a:t>Urinary tract infection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23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2.4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Gastritis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24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2.3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</a:rPr>
                        <a:t>Joint disorders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25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2.2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Pyoderma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26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2.1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Enteritis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27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1.9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Pancreatitis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28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1.8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Syringomyelia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29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1.7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57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>
                          <a:effectLst/>
                        </a:rPr>
                        <a:t>Kennel Cough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30</a:t>
                      </a:r>
                      <a:endParaRPr lang="en-GB" sz="24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</a:rPr>
                        <a:t>1.7</a:t>
                      </a:r>
                      <a:endParaRPr lang="en-GB" sz="24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24130" marR="24130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1187624" y="-99392"/>
            <a:ext cx="7200800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CKCS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Specific</a:t>
            </a:r>
            <a:r>
              <a:rPr kumimoji="0" lang="en-GB" sz="3600" b="1" i="0" u="none" strike="noStrike" kern="0" cap="none" spc="0" normalizeH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sorders (16-30)</a:t>
            </a:r>
          </a:p>
        </p:txBody>
      </p:sp>
    </p:spTree>
    <p:extLst>
      <p:ext uri="{BB962C8B-B14F-4D97-AF65-F5344CB8AC3E}">
        <p14:creationId xmlns:p14="http://schemas.microsoft.com/office/powerpoint/2010/main" val="426269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496" t="35560" r="26499" b="3989"/>
          <a:stretch/>
        </p:blipFill>
        <p:spPr>
          <a:xfrm>
            <a:off x="3491880" y="405093"/>
            <a:ext cx="5256584" cy="357447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2448272" cy="26006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4509120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O'NEILL, D. G., DARWENT, E. C., CHURCH, D. B. &amp; BRODBELT, D. C. 2016. </a:t>
            </a:r>
            <a:r>
              <a:rPr lang="en-GB" sz="2400" b="1" dirty="0">
                <a:latin typeface="Times" panose="02020603050405020304" pitchFamily="18" charset="0"/>
                <a:cs typeface="Times" panose="02020603050405020304" pitchFamily="18" charset="0"/>
              </a:rPr>
              <a:t>Demography and health of Pugs under primary veterinary care in England</a:t>
            </a:r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GB" sz="2400" i="1" dirty="0">
                <a:latin typeface="Times" panose="02020603050405020304" pitchFamily="18" charset="0"/>
                <a:cs typeface="Times" panose="02020603050405020304" pitchFamily="18" charset="0"/>
              </a:rPr>
              <a:t>Canine Genetics and Epidemiology, 3</a:t>
            </a:r>
            <a:r>
              <a:rPr lang="en-GB" sz="2400" b="1" i="1" dirty="0">
                <a:latin typeface="Times" panose="02020603050405020304" pitchFamily="18" charset="0"/>
                <a:cs typeface="Times" panose="02020603050405020304" pitchFamily="18" charset="0"/>
              </a:rPr>
              <a:t>, 1-12.</a:t>
            </a:r>
          </a:p>
          <a:p>
            <a:pPr algn="ctr"/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771" y="3005336"/>
            <a:ext cx="248983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ea typeface="Calibri" panose="020F0502020204030204" pitchFamily="34" charset="0"/>
              </a:rPr>
              <a:t>Diane Pearce Collection / The Kennel Club ©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6617668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1446558" y="502252"/>
            <a:ext cx="3107186" cy="764704"/>
          </a:xfrm>
        </p:spPr>
        <p:txBody>
          <a:bodyPr anchor="t"/>
          <a:lstStyle/>
          <a:p>
            <a:pPr algn="ctr"/>
            <a:r>
              <a:rPr lang="en-GB" sz="3500" b="1" dirty="0">
                <a:latin typeface="Times New Roman" pitchFamily="18" charset="0"/>
                <a:cs typeface="Times New Roman" pitchFamily="18" charset="0"/>
              </a:rPr>
              <a:t>Pugs</a:t>
            </a:r>
            <a:br>
              <a:rPr lang="en-GB" sz="3500" b="1" dirty="0">
                <a:latin typeface="Times New Roman" pitchFamily="18" charset="0"/>
                <a:cs typeface="Times New Roman" pitchFamily="18" charset="0"/>
              </a:rPr>
            </a:br>
            <a:endParaRPr lang="en-GB" sz="3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1844824"/>
            <a:ext cx="8460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457200">
              <a:buClr>
                <a:srgbClr val="8F23B3"/>
              </a:buClr>
              <a:defRPr/>
            </a:pP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Study population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1,009 Pugs under vet care during 2013</a:t>
            </a:r>
          </a:p>
          <a:p>
            <a:pPr marL="1084263" lvl="5" indent="-457200">
              <a:buClr>
                <a:srgbClr val="8F23B3"/>
              </a:buClr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5" indent="-457200"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Descriptive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adult weight: 9.2kg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age during 2013: 3.0 years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68.2% had ≥ 1 disorder recorded during 2013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2"/>
          <p:cNvGrpSpPr/>
          <p:nvPr/>
        </p:nvGrpSpPr>
        <p:grpSpPr>
          <a:xfrm>
            <a:off x="6269025" y="42820"/>
            <a:ext cx="2817714" cy="2662440"/>
            <a:chOff x="6269025" y="42820"/>
            <a:chExt cx="2817714" cy="26624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26" b="4916"/>
            <a:stretch/>
          </p:blipFill>
          <p:spPr>
            <a:xfrm>
              <a:off x="6269025" y="42820"/>
              <a:ext cx="2817714" cy="244827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6415420" y="2474428"/>
              <a:ext cx="2489833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900" dirty="0">
                  <a:latin typeface="Arial" panose="020B0604020202020204" pitchFamily="34" charset="0"/>
                  <a:ea typeface="Calibri" panose="020F0502020204030204" pitchFamily="34" charset="0"/>
                </a:rPr>
                <a:t>Diane Pearce Collection / The Kennel Club ©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27562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209067"/>
              </p:ext>
            </p:extLst>
          </p:nvPr>
        </p:nvGraphicFramePr>
        <p:xfrm>
          <a:off x="107504" y="692696"/>
          <a:ext cx="8784976" cy="605326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552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31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Specific diagnosis recorded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Rank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%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Overweight/obesity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Corneal disorder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8.7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Otitis externa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Unspecified ear disorder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7.4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Anal sac impaction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Periodontal disease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Nails overlong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Brachycephalic obstructive airway syndrome (BOAS)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Vomiting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Diarrhoea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Upper respiratory tract noise increased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312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err="1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Intertrigo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1115616" y="0"/>
            <a:ext cx="7200800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Pugs: Specific</a:t>
            </a:r>
            <a:r>
              <a:rPr kumimoji="0" lang="en-GB" sz="3600" b="1" i="0" u="none" strike="noStrike" kern="0" cap="none" spc="0" normalizeH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sorders (1-12)</a:t>
            </a:r>
          </a:p>
        </p:txBody>
      </p:sp>
    </p:spTree>
    <p:extLst>
      <p:ext uri="{BB962C8B-B14F-4D97-AF65-F5344CB8AC3E}">
        <p14:creationId xmlns:p14="http://schemas.microsoft.com/office/powerpoint/2010/main" val="262367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531108"/>
              </p:ext>
            </p:extLst>
          </p:nvPr>
        </p:nvGraphicFramePr>
        <p:xfrm>
          <a:off x="251520" y="692692"/>
          <a:ext cx="8712968" cy="604867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440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2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Specific diagnosis recorded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Rank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%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Retained deciduous tooth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Umbilical hernia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Respiratory noise increased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Lameness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2.4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Ocular discharge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Pruritus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Pyotraumatic dermatitis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Alopecia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Conjunctivitis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1.9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Keratoconjunctivitis sicca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1.9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Coughing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65283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Pyoderma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1115616" y="0"/>
            <a:ext cx="7200800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Pugs: Specific</a:t>
            </a:r>
            <a:r>
              <a:rPr kumimoji="0" lang="en-GB" sz="3600" b="1" i="0" u="none" strike="noStrike" kern="0" cap="none" spc="0" normalizeH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sorders (13-24)</a:t>
            </a:r>
          </a:p>
        </p:txBody>
      </p:sp>
    </p:spTree>
    <p:extLst>
      <p:ext uri="{BB962C8B-B14F-4D97-AF65-F5344CB8AC3E}">
        <p14:creationId xmlns:p14="http://schemas.microsoft.com/office/powerpoint/2010/main" val="64148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9001" t="33782" r="10991" b="2211"/>
          <a:stretch/>
        </p:blipFill>
        <p:spPr>
          <a:xfrm>
            <a:off x="107504" y="1700808"/>
            <a:ext cx="8960996" cy="403244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99570" y="260648"/>
            <a:ext cx="7776864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Pugs: Proportional annual birth rates</a:t>
            </a:r>
          </a:p>
        </p:txBody>
      </p:sp>
    </p:spTree>
    <p:extLst>
      <p:ext uri="{BB962C8B-B14F-4D97-AF65-F5344CB8AC3E}">
        <p14:creationId xmlns:p14="http://schemas.microsoft.com/office/powerpoint/2010/main" val="19722849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000" t="35559" r="6989" b="5767"/>
          <a:stretch/>
        </p:blipFill>
        <p:spPr>
          <a:xfrm>
            <a:off x="179512" y="2348880"/>
            <a:ext cx="8832982" cy="331236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55576" y="620688"/>
            <a:ext cx="7776864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Pugs: Growth curves</a:t>
            </a:r>
          </a:p>
        </p:txBody>
      </p:sp>
    </p:spTree>
    <p:extLst>
      <p:ext uri="{BB962C8B-B14F-4D97-AF65-F5344CB8AC3E}">
        <p14:creationId xmlns:p14="http://schemas.microsoft.com/office/powerpoint/2010/main" val="4051107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3789040"/>
            <a:ext cx="6624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O'NEILL, D. G., DARWENT, E. C., CHURCH, D. B. &amp; BRODBELT, D. C. 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Border Terriers under primary veterinary care in England: Demography and disorders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. In preparation for publication</a:t>
            </a:r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55576" y="404664"/>
            <a:ext cx="2620775" cy="2804967"/>
            <a:chOff x="755576" y="404664"/>
            <a:chExt cx="2620775" cy="280496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04664"/>
              <a:ext cx="2620775" cy="25922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821046" y="2978799"/>
              <a:ext cx="2489833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900" dirty="0">
                  <a:latin typeface="Arial" panose="020B0604020202020204" pitchFamily="34" charset="0"/>
                  <a:ea typeface="Calibri" panose="020F0502020204030204" pitchFamily="34" charset="0"/>
                </a:rPr>
                <a:t>Diane Pearce Collection / The Kennel Club ©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687425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467544" y="502252"/>
            <a:ext cx="4086200" cy="764704"/>
          </a:xfrm>
        </p:spPr>
        <p:txBody>
          <a:bodyPr anchor="t"/>
          <a:lstStyle/>
          <a:p>
            <a:pPr algn="ctr"/>
            <a:r>
              <a:rPr lang="en-GB" sz="3500" b="1" dirty="0">
                <a:latin typeface="Times New Roman" pitchFamily="18" charset="0"/>
                <a:cs typeface="Times New Roman" pitchFamily="18" charset="0"/>
              </a:rPr>
              <a:t>Border Terriers</a:t>
            </a:r>
            <a:br>
              <a:rPr lang="en-GB" sz="3500" b="1" dirty="0">
                <a:latin typeface="Times New Roman" pitchFamily="18" charset="0"/>
                <a:cs typeface="Times New Roman" pitchFamily="18" charset="0"/>
              </a:rPr>
            </a:br>
            <a:endParaRPr lang="en-GB" sz="3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1844824"/>
            <a:ext cx="8460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457200">
              <a:buClr>
                <a:srgbClr val="8F23B3"/>
              </a:buClr>
              <a:defRPr/>
            </a:pP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Study population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1,327 Border Terriers under vet care during 2013</a:t>
            </a:r>
          </a:p>
          <a:p>
            <a:pPr marL="1084263" lvl="5" indent="-457200">
              <a:buClr>
                <a:srgbClr val="8F23B3"/>
              </a:buClr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5" indent="-457200"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Descriptive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adult weight: 10.1kg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age during 2013: 5.9 years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Median age at death: 12.7 years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88.5% of deaths by euthanasia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66.4% had ≥ 1 disorder recorded during 2013</a:t>
            </a:r>
          </a:p>
          <a:p>
            <a:pPr marL="1084263" lvl="5" indent="-457200">
              <a:buClr>
                <a:srgbClr val="8F23B3"/>
              </a:buClr>
              <a:buFont typeface="Wingdings" pitchFamily="2" charset="2"/>
              <a:buChar char="Ø"/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200" y="11287"/>
            <a:ext cx="3207444" cy="234988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930200" y="-12922"/>
            <a:ext cx="3207444" cy="2580712"/>
            <a:chOff x="5930200" y="-12922"/>
            <a:chExt cx="3207444" cy="258071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0200" y="-12922"/>
              <a:ext cx="3207444" cy="234988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6372200" y="2336958"/>
              <a:ext cx="2489833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900" dirty="0">
                  <a:latin typeface="Arial" panose="020B0604020202020204" pitchFamily="34" charset="0"/>
                  <a:ea typeface="Calibri" panose="020F0502020204030204" pitchFamily="34" charset="0"/>
                </a:rPr>
                <a:t>Diane Pearce Collection / The Kennel Club ©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75650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224136"/>
          </a:xfrm>
        </p:spPr>
        <p:txBody>
          <a:bodyPr anchor="t"/>
          <a:lstStyle/>
          <a:p>
            <a:pPr algn="ctr"/>
            <a:r>
              <a:rPr lang="en-GB" sz="3600" b="1" dirty="0">
                <a:latin typeface="+mn-lt"/>
              </a:rPr>
              <a:t>Dogs – do we really know as much as we think?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75298" y="1318746"/>
            <a:ext cx="8933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150000"/>
              </a:lnSpc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A few simple questions: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are the 3 most common disorders of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Is the prevalence of common disorders higher in purebred dogs than in crossbred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is the average lifespan of a dog?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crossbred dogs live longer than purebred dogs?</a:t>
            </a:r>
          </a:p>
          <a:p>
            <a:pPr marL="914400" lvl="4" indent="-457200">
              <a:lnSpc>
                <a:spcPct val="150000"/>
              </a:lnSpc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similarly-sized small dogs have the same top disorders? 			</a:t>
            </a:r>
          </a:p>
        </p:txBody>
      </p:sp>
      <p:sp>
        <p:nvSpPr>
          <p:cNvPr id="6" name="TextBox 5"/>
          <p:cNvSpPr txBox="1"/>
          <p:nvPr/>
        </p:nvSpPr>
        <p:spPr>
          <a:xfrm rot="20799228">
            <a:off x="750289" y="4962729"/>
            <a:ext cx="5318397" cy="1200329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our belief: Blind or Evidence-based?</a:t>
            </a:r>
          </a:p>
        </p:txBody>
      </p:sp>
      <p:sp>
        <p:nvSpPr>
          <p:cNvPr id="9" name="TextBox 8"/>
          <p:cNvSpPr txBox="1"/>
          <p:nvPr/>
        </p:nvSpPr>
        <p:spPr>
          <a:xfrm rot="20799228">
            <a:off x="4878976" y="5558521"/>
            <a:ext cx="4121465" cy="646331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the truth?</a:t>
            </a:r>
          </a:p>
        </p:txBody>
      </p:sp>
    </p:spTree>
    <p:extLst>
      <p:ext uri="{BB962C8B-B14F-4D97-AF65-F5344CB8AC3E}">
        <p14:creationId xmlns:p14="http://schemas.microsoft.com/office/powerpoint/2010/main" val="31170799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427362"/>
              </p:ext>
            </p:extLst>
          </p:nvPr>
        </p:nvGraphicFramePr>
        <p:xfrm>
          <a:off x="107504" y="620685"/>
          <a:ext cx="8928992" cy="612068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51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4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82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Specific diagnosis recorded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Rank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%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Periodontal disease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17.6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Obesity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Otitis externa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Nail clip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5.3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Anal sac impaction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Vomiting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4.4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Conjunctivitis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3.3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Diarrhoea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Heart murmur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Lameness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Mass lesion - skin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70822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Pruritus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Border Terriers: Specific</a:t>
            </a:r>
            <a:r>
              <a:rPr kumimoji="0" lang="en-GB" sz="3600" b="1" i="0" u="none" strike="noStrike" kern="0" cap="none" spc="0" normalizeH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sorders (1-12)</a:t>
            </a:r>
          </a:p>
        </p:txBody>
      </p:sp>
    </p:spTree>
    <p:extLst>
      <p:ext uri="{BB962C8B-B14F-4D97-AF65-F5344CB8AC3E}">
        <p14:creationId xmlns:p14="http://schemas.microsoft.com/office/powerpoint/2010/main" val="16570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436584"/>
              </p:ext>
            </p:extLst>
          </p:nvPr>
        </p:nvGraphicFramePr>
        <p:xfrm>
          <a:off x="179512" y="836715"/>
          <a:ext cx="8856983" cy="576063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425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8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6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14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Specific diagnosis recorded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Rank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%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Ear disorder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Lethargy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Cataract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Coughing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Seizure disorder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Hypersensitivity skin disorder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Dog bite injury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Epilepsy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Degenerative joint disease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1.6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Dermatitis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Gastroenteritis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Infectious canine </a:t>
                      </a:r>
                      <a:r>
                        <a:rPr lang="en-US" sz="2400" u="none" strike="noStrike" dirty="0" err="1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tracheobronchitis</a:t>
                      </a:r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(Kennel Cough)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1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Pyoderma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400" u="none" strike="noStrike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179512" y="0"/>
            <a:ext cx="8640960" cy="5486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Border Terriers: Specific</a:t>
            </a:r>
            <a:r>
              <a:rPr kumimoji="0" lang="en-GB" sz="3600" b="1" i="0" u="none" strike="noStrike" kern="0" cap="none" spc="0" normalizeH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sorders (13-25)</a:t>
            </a:r>
          </a:p>
        </p:txBody>
      </p:sp>
    </p:spTree>
    <p:extLst>
      <p:ext uri="{BB962C8B-B14F-4D97-AF65-F5344CB8AC3E}">
        <p14:creationId xmlns:p14="http://schemas.microsoft.com/office/powerpoint/2010/main" val="122966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8720060" cy="486592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95536" y="260648"/>
            <a:ext cx="8080898" cy="13681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Border Terriers: Proportional annual birth rates</a:t>
            </a:r>
          </a:p>
        </p:txBody>
      </p:sp>
    </p:spTree>
    <p:extLst>
      <p:ext uri="{BB962C8B-B14F-4D97-AF65-F5344CB8AC3E}">
        <p14:creationId xmlns:p14="http://schemas.microsoft.com/office/powerpoint/2010/main" val="11322950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"/>
          <a:stretch/>
        </p:blipFill>
        <p:spPr>
          <a:xfrm>
            <a:off x="4289084" y="1268760"/>
            <a:ext cx="4640993" cy="45370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3" b="1417"/>
          <a:stretch/>
        </p:blipFill>
        <p:spPr>
          <a:xfrm>
            <a:off x="107504" y="1267669"/>
            <a:ext cx="4568655" cy="453759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95536" y="30534"/>
            <a:ext cx="8080898" cy="13681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8F23B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Ages of dogs under veterinary  care during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594928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Times" panose="02020603050405020304" pitchFamily="18" charset="0"/>
                <a:cs typeface="Times" panose="02020603050405020304" pitchFamily="18" charset="0"/>
              </a:rPr>
              <a:t>Pugs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6056" y="5949279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Times" panose="02020603050405020304" pitchFamily="18" charset="0"/>
                <a:cs typeface="Times" panose="02020603050405020304" pitchFamily="18" charset="0"/>
              </a:rPr>
              <a:t>Border Terriers</a:t>
            </a:r>
          </a:p>
        </p:txBody>
      </p:sp>
    </p:spTree>
    <p:extLst>
      <p:ext uri="{BB962C8B-B14F-4D97-AF65-F5344CB8AC3E}">
        <p14:creationId xmlns:p14="http://schemas.microsoft.com/office/powerpoint/2010/main" val="14696942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224136"/>
          </a:xfrm>
        </p:spPr>
        <p:txBody>
          <a:bodyPr anchor="t"/>
          <a:lstStyle/>
          <a:p>
            <a:pPr algn="ctr"/>
            <a:r>
              <a:rPr lang="en-GB" sz="3600" b="1" dirty="0">
                <a:latin typeface="+mn-lt"/>
              </a:rPr>
              <a:t>Companion animals – do we really know everything?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804" y="5920312"/>
            <a:ext cx="1790700" cy="89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75298" y="1318746"/>
            <a:ext cx="8933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buClr>
                <a:srgbClr val="8F23B3"/>
              </a:buClr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A few simple questions:</a:t>
            </a:r>
          </a:p>
          <a:p>
            <a:pPr marL="914400" lvl="4" indent="-457200"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are the 3 most common disorders of dogs?</a:t>
            </a:r>
          </a:p>
          <a:p>
            <a:pPr marL="1371600" lvl="5" indent="-457200">
              <a:buClr>
                <a:srgbClr val="8F23B3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OE, Periodontal, Anal sac impaction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 marL="914400" lvl="4" indent="-457200"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Is the prevalence of common disorders higher in purebred dogs than in crossbred dogs?</a:t>
            </a:r>
          </a:p>
          <a:p>
            <a:pPr marL="1371600" lvl="5" indent="-457200">
              <a:buClr>
                <a:srgbClr val="8F23B3"/>
              </a:buClr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Limited evidence</a:t>
            </a:r>
          </a:p>
          <a:p>
            <a:pPr marL="914400" lvl="4" indent="-457200"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What is the average lifespan of dogs?</a:t>
            </a:r>
          </a:p>
          <a:p>
            <a:pPr marL="1371600" lvl="5" indent="-457200">
              <a:buClr>
                <a:srgbClr val="8F23B3"/>
              </a:buClr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12.0 years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 marL="914400" lvl="4" indent="-457200"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crossbred dogs live longer than purebred dogs?</a:t>
            </a:r>
          </a:p>
          <a:p>
            <a:pPr marL="1371600" lvl="5" indent="-457200">
              <a:buClr>
                <a:srgbClr val="8F23B3"/>
              </a:buClr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Yes: 13.1 </a:t>
            </a:r>
            <a:r>
              <a:rPr lang="en-GB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yrs</a:t>
            </a:r>
            <a: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vs. 11.9 </a:t>
            </a:r>
            <a:r>
              <a:rPr lang="en-GB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yrs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 marL="914400" lvl="4" indent="-457200">
              <a:buClr>
                <a:srgbClr val="8F23B3"/>
              </a:buClr>
              <a:buFont typeface="+mj-lt"/>
              <a:buAutoNum type="alphaLcParenR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Do similarly-sized small dogs have the same top disorders?</a:t>
            </a:r>
          </a:p>
          <a:p>
            <a:pPr marL="1371600" lvl="5" indent="-457200">
              <a:buClr>
                <a:srgbClr val="8F23B3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Breed matters.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904753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645024"/>
            <a:ext cx="2381250" cy="29241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20540945">
            <a:off x="1288401" y="1427544"/>
            <a:ext cx="5148064" cy="193899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Key Message: </a:t>
            </a:r>
          </a:p>
          <a:p>
            <a:pPr algn="ctr"/>
            <a:r>
              <a:rPr lang="en-GB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Base your Belief of the Truth on the Evidence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538" y="4653136"/>
            <a:ext cx="5493638" cy="80021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600" b="1" dirty="0">
                <a:solidFill>
                  <a:srgbClr val="8F23B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Ask for the Evidence</a:t>
            </a:r>
          </a:p>
        </p:txBody>
      </p:sp>
    </p:spTree>
    <p:extLst>
      <p:ext uri="{BB962C8B-B14F-4D97-AF65-F5344CB8AC3E}">
        <p14:creationId xmlns:p14="http://schemas.microsoft.com/office/powerpoint/2010/main" val="218937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5112568" cy="864096"/>
          </a:xfrm>
        </p:spPr>
        <p:txBody>
          <a:bodyPr/>
          <a:lstStyle/>
          <a:p>
            <a:pPr algn="ctr"/>
            <a:r>
              <a:rPr lang="en-GB" sz="3600" b="1" dirty="0">
                <a:latin typeface="Times New Roman" pitchFamily="18" charset="0"/>
                <a:cs typeface="Times New Roman" pitchFamily="18" charset="0"/>
              </a:rPr>
              <a:t>Acknowledgements</a:t>
            </a:r>
          </a:p>
        </p:txBody>
      </p:sp>
      <p:pic>
        <p:nvPicPr>
          <p:cNvPr id="5" name="Picture 4" descr="RVC log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2232248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25" name="Picture 1" descr="C:\Dan\PhD\Images\DogsTrust\onscreen_horizontal_yellow_no_straplin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589240"/>
            <a:ext cx="1442175" cy="1080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692696"/>
            <a:ext cx="5760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RVC VetCompass Team:</a:t>
            </a:r>
          </a:p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Dan O’Neill, Jen Summers, Maddy Mattin, Stephanie Marlow, Emma Buckland, Noel Kennedy, Megan Conroy, Sarah Allen, Kristien Verheyen, Josh Slater, Dave Brodbelt, David Church</a:t>
            </a:r>
          </a:p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USyd	VetCompass Team:</a:t>
            </a:r>
          </a:p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Paul McGreevy, Peter Thomson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589240"/>
            <a:ext cx="207943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4340" y="4437112"/>
            <a:ext cx="108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/>
          <a:srcRect l="14861" t="19163" r="59335" b="71407"/>
          <a:stretch/>
        </p:blipFill>
        <p:spPr>
          <a:xfrm>
            <a:off x="1187624" y="4658150"/>
            <a:ext cx="3104840" cy="637925"/>
          </a:xfrm>
          <a:prstGeom prst="rect">
            <a:avLst/>
          </a:prstGeom>
        </p:spPr>
      </p:pic>
      <p:pic>
        <p:nvPicPr>
          <p:cNvPr id="154626" name="Picture 2" descr="C:\Dan\PhD\Images\UFAW\UFAWlogoRG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4634258"/>
            <a:ext cx="1384892" cy="685708"/>
          </a:xfrm>
          <a:prstGeom prst="rect">
            <a:avLst/>
          </a:prstGeom>
          <a:noFill/>
        </p:spPr>
      </p:pic>
      <p:pic>
        <p:nvPicPr>
          <p:cNvPr id="21" name="Picture 2" descr="C:\Dan\Other\Photos\Animals\ABPC Mix of species\ABPC Mix of species 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9179" y="1052736"/>
            <a:ext cx="2339752" cy="337825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056" y="3501008"/>
            <a:ext cx="4573016" cy="151216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800" b="1" dirty="0">
              <a:solidFill>
                <a:srgbClr val="8F23B3"/>
              </a:solidFill>
              <a:latin typeface="Times" pitchFamily="18" charset="0"/>
              <a:cs typeface="Times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solidFill>
                  <a:srgbClr val="8F23B3"/>
                </a:solidFill>
                <a:latin typeface="Times" pitchFamily="18" charset="0"/>
                <a:cs typeface="Times" pitchFamily="18" charset="0"/>
              </a:rPr>
              <a:t>www.rvc.ac.uk/VetCompass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solidFill>
                  <a:srgbClr val="8F23B3"/>
                </a:solidFill>
                <a:latin typeface="Times" pitchFamily="18" charset="0"/>
                <a:cs typeface="Times" pitchFamily="18" charset="0"/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24328" y="4149080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Times" pitchFamily="18" charset="0"/>
                <a:cs typeface="Times" pitchFamily="18" charset="0"/>
                <a:sym typeface="Symbol"/>
              </a:rPr>
              <a:t> </a:t>
            </a:r>
            <a:r>
              <a:rPr lang="en-GB" sz="1200" dirty="0" err="1">
                <a:latin typeface="Times" pitchFamily="18" charset="0"/>
                <a:cs typeface="Times" pitchFamily="18" charset="0"/>
                <a:sym typeface="Symbol"/>
              </a:rPr>
              <a:t>ABPC</a:t>
            </a:r>
            <a:endParaRPr lang="en-GB" sz="1200" dirty="0">
              <a:latin typeface="Times" pitchFamily="18" charset="0"/>
              <a:cs typeface="Times" pitchFamily="18" charset="0"/>
            </a:endParaRPr>
          </a:p>
        </p:txBody>
      </p:sp>
      <p:pic>
        <p:nvPicPr>
          <p:cNvPr id="24" name="Picture 1" descr="C:\Dan\PhD\Images\DogsTrust\onscreen_horizontal_yellow_no_straplin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330" y="5589240"/>
            <a:ext cx="1442175" cy="1080000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9917" y="5589240"/>
            <a:ext cx="1127227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4" descr="http://www.rvc.ac.uk/Media/Default/VetCompass/images/vmd-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55556" y="5589240"/>
            <a:ext cx="1768271" cy="108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0038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249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Epistemology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OED: The theory of knowledge, especially with regard to its methods, validity, and scope, and the distinction between justified belief and opinion.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372" y="4293096"/>
            <a:ext cx="4476212" cy="236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3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91420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Truth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OED: A fact or belief that is accepted as true. 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Vs.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OED: That which is true or in accordance with fact or reality.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825" y="4077072"/>
            <a:ext cx="3748639" cy="252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05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Reality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OED: The state of things as they actually exist, as opposed to an idealistic or notional idea of them.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573016"/>
            <a:ext cx="3100391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8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4249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How do we know what is real?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Five senses: sight, smell, touch, hearing, taste</a:t>
            </a:r>
          </a:p>
          <a:p>
            <a:endParaRPr lang="en-GB" sz="3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 Dinosaurs?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 Stars?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 Bacteria?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 Radio waves?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 DNA?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 Aggression?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573016"/>
            <a:ext cx="3100391" cy="2996952"/>
          </a:xfrm>
          <a:prstGeom prst="rect">
            <a:avLst/>
          </a:prstGeom>
        </p:spPr>
      </p:pic>
      <p:sp>
        <p:nvSpPr>
          <p:cNvPr id="3" name="Multiply 2"/>
          <p:cNvSpPr/>
          <p:nvPr/>
        </p:nvSpPr>
        <p:spPr bwMode="auto">
          <a:xfrm>
            <a:off x="0" y="861390"/>
            <a:ext cx="8496944" cy="1584176"/>
          </a:xfrm>
          <a:prstGeom prst="mathMultiply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normalizeH="0" baseline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1484784"/>
            <a:ext cx="9036496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000" dirty="0">
                <a:latin typeface="Times" panose="02020603050405020304" pitchFamily="18" charset="0"/>
                <a:cs typeface="Times" panose="02020603050405020304" pitchFamily="18" charset="0"/>
              </a:rPr>
              <a:t>Five senses: sight, smell, touch, hearing, taste </a:t>
            </a:r>
            <a:r>
              <a:rPr lang="en-GB" sz="3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 science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4003" y="5301208"/>
            <a:ext cx="36004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Science gives us Evidence</a:t>
            </a:r>
          </a:p>
        </p:txBody>
      </p:sp>
    </p:spTree>
    <p:extLst>
      <p:ext uri="{BB962C8B-B14F-4D97-AF65-F5344CB8AC3E}">
        <p14:creationId xmlns:p14="http://schemas.microsoft.com/office/powerpoint/2010/main" val="173223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RVC Standard No Logo">
  <a:themeElements>
    <a:clrScheme name="RVC Standard No Logo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8080"/>
      </a:accent1>
      <a:accent2>
        <a:srgbClr val="8F23B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11FA2"/>
      </a:accent6>
      <a:hlink>
        <a:srgbClr val="C0C0C0"/>
      </a:hlink>
      <a:folHlink>
        <a:srgbClr val="C97BE5"/>
      </a:folHlink>
    </a:clrScheme>
    <a:fontScheme name="RVC Standard No Logo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VC Standard No 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Standard No Log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Standard No Log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Standard No Log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Standard No Log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Standard No Log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Standard No Log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Standard No Log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Standard No Log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Standard No Log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Standard No Log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Standard No Log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Standard No Logo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08080"/>
        </a:accent1>
        <a:accent2>
          <a:srgbClr val="8F23B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11FA2"/>
        </a:accent6>
        <a:hlink>
          <a:srgbClr val="C0C0C0"/>
        </a:hlink>
        <a:folHlink>
          <a:srgbClr val="C97BE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VC New Section">
  <a:themeElements>
    <a:clrScheme name="RVC New Sec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8080"/>
      </a:accent1>
      <a:accent2>
        <a:srgbClr val="8F23B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11FA2"/>
      </a:accent6>
      <a:hlink>
        <a:srgbClr val="C0C0C0"/>
      </a:hlink>
      <a:folHlink>
        <a:srgbClr val="C97BE5"/>
      </a:folHlink>
    </a:clrScheme>
    <a:fontScheme name="RVC New Section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VC New S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New Sec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New Sec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New Sec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New Sec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New Sec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New Sec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New Sec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New Sec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New Sec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New Sec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New Sec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New Sec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08080"/>
        </a:accent1>
        <a:accent2>
          <a:srgbClr val="8F23B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11FA2"/>
        </a:accent6>
        <a:hlink>
          <a:srgbClr val="C0C0C0"/>
        </a:hlink>
        <a:folHlink>
          <a:srgbClr val="C97BE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RVC Green background">
  <a:themeElements>
    <a:clrScheme name="RVC Green background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8080"/>
      </a:accent1>
      <a:accent2>
        <a:srgbClr val="8F23B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11FA2"/>
      </a:accent6>
      <a:hlink>
        <a:srgbClr val="C0C0C0"/>
      </a:hlink>
      <a:folHlink>
        <a:srgbClr val="C97BE5"/>
      </a:folHlink>
    </a:clrScheme>
    <a:fontScheme name="RVC Green background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VC Green 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Green 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Green 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Green 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Green 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VC Green 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Green 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Green 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Green 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Green 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Green 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Green 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VC Green background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08080"/>
        </a:accent1>
        <a:accent2>
          <a:srgbClr val="8F23B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11FA2"/>
        </a:accent6>
        <a:hlink>
          <a:srgbClr val="C0C0C0"/>
        </a:hlink>
        <a:folHlink>
          <a:srgbClr val="C97BE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RVC Standard_Alternative_Bullets">
  <a:themeElements>
    <a:clrScheme name="1_RVC Standard_Alternative_Bullet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8080"/>
      </a:accent1>
      <a:accent2>
        <a:srgbClr val="8F23B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11FA2"/>
      </a:accent6>
      <a:hlink>
        <a:srgbClr val="C0C0C0"/>
      </a:hlink>
      <a:folHlink>
        <a:srgbClr val="C97BE5"/>
      </a:folHlink>
    </a:clrScheme>
    <a:fontScheme name="1_RVC Standard_Alternative_Bullets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RVC Standard_Alternative_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VC Standard_Alternative_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VC Standard_Alternative_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VC Standard_Alternative_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VC Standard_Alternative_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VC Standard_Alternative_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VC Standard_Alternative_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VC Standard_Alternative_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VC Standard_Alternative_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VC Standard_Alternative_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VC Standard_Alternative_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VC Standard_Alternative_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VC Standard_Alternative_Bullet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08080"/>
        </a:accent1>
        <a:accent2>
          <a:srgbClr val="8F23B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11FA2"/>
        </a:accent6>
        <a:hlink>
          <a:srgbClr val="C0C0C0"/>
        </a:hlink>
        <a:folHlink>
          <a:srgbClr val="C97BE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RVC MasterTemplate</Template>
  <TotalTime>48064</TotalTime>
  <Words>2563</Words>
  <Application>Microsoft Office PowerPoint</Application>
  <PresentationFormat>On-screen Show (4:3)</PresentationFormat>
  <Paragraphs>750</Paragraphs>
  <Slides>56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56</vt:i4>
      </vt:variant>
    </vt:vector>
  </HeadingPairs>
  <TitlesOfParts>
    <vt:vector size="69" baseType="lpstr">
      <vt:lpstr>ＭＳ Ｐゴシック</vt:lpstr>
      <vt:lpstr>Arial</vt:lpstr>
      <vt:lpstr>Bookman Old Style</vt:lpstr>
      <vt:lpstr>Calibri</vt:lpstr>
      <vt:lpstr>Palatino Linotype</vt:lpstr>
      <vt:lpstr>Symbol</vt:lpstr>
      <vt:lpstr>Times</vt:lpstr>
      <vt:lpstr>Times New Roman</vt:lpstr>
      <vt:lpstr>Wingdings</vt:lpstr>
      <vt:lpstr>RVC Standard No Logo</vt:lpstr>
      <vt:lpstr>RVC New Section</vt:lpstr>
      <vt:lpstr>RVC Green background</vt:lpstr>
      <vt:lpstr>1_RVC Standard_Alternative_Bullets</vt:lpstr>
      <vt:lpstr>PowerPoint Presentation</vt:lpstr>
      <vt:lpstr>PowerPoint Presentation</vt:lpstr>
      <vt:lpstr>PowerPoint Presentation</vt:lpstr>
      <vt:lpstr>PowerPoint Presentation</vt:lpstr>
      <vt:lpstr>Dogs – do we really know as much as we think?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Companion animals – do we really know everything?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shared: VetCompass </vt:lpstr>
      <vt:lpstr>PowerPoint Presentation</vt:lpstr>
      <vt:lpstr>PowerPoint Presentation</vt:lpstr>
      <vt:lpstr>VetCompass –  International extension</vt:lpstr>
      <vt:lpstr>PowerPoint Presentation</vt:lpstr>
      <vt:lpstr>Companion animals – do we really know everything?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Companion animals – do we really know everything?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Companion animals – do we really know everything?</vt:lpstr>
      <vt:lpstr>PowerPoint Presentation</vt:lpstr>
      <vt:lpstr>Cavalier King Charles Spaniels  </vt:lpstr>
      <vt:lpstr>PowerPoint Presentation</vt:lpstr>
      <vt:lpstr>PowerPoint Presentation</vt:lpstr>
      <vt:lpstr>PowerPoint Presentation</vt:lpstr>
      <vt:lpstr>Pugs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Border Terriers </vt:lpstr>
      <vt:lpstr>PowerPoint Presentation</vt:lpstr>
      <vt:lpstr>PowerPoint Presentation</vt:lpstr>
      <vt:lpstr>PowerPoint Presentation</vt:lpstr>
      <vt:lpstr>PowerPoint Presentation</vt:lpstr>
      <vt:lpstr>Companion animals – do we really know everything?</vt:lpstr>
      <vt:lpstr>PowerPoint Presentation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Second line</dc:title>
  <dc:creator>Reviewer</dc:creator>
  <cp:lastModifiedBy>annlaptop</cp:lastModifiedBy>
  <cp:revision>1493</cp:revision>
  <dcterms:created xsi:type="dcterms:W3CDTF">2012-07-15T16:40:25Z</dcterms:created>
  <dcterms:modified xsi:type="dcterms:W3CDTF">2018-01-23T18:24:25Z</dcterms:modified>
</cp:coreProperties>
</file>