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35" r:id="rId4"/>
    <p:sldMasterId id="2147483725" r:id="rId5"/>
    <p:sldMasterId id="2147483745" r:id="rId6"/>
    <p:sldMasterId id="2147483755" r:id="rId7"/>
    <p:sldMasterId id="2147483750" r:id="rId8"/>
  </p:sldMasterIdLst>
  <p:notesMasterIdLst>
    <p:notesMasterId r:id="rId22"/>
  </p:notesMasterIdLst>
  <p:sldIdLst>
    <p:sldId id="257" r:id="rId9"/>
    <p:sldId id="394" r:id="rId10"/>
    <p:sldId id="398" r:id="rId11"/>
    <p:sldId id="395" r:id="rId12"/>
    <p:sldId id="405" r:id="rId13"/>
    <p:sldId id="396" r:id="rId14"/>
    <p:sldId id="400" r:id="rId15"/>
    <p:sldId id="397" r:id="rId16"/>
    <p:sldId id="399" r:id="rId17"/>
    <p:sldId id="402" r:id="rId18"/>
    <p:sldId id="404" r:id="rId19"/>
    <p:sldId id="401" r:id="rId20"/>
    <p:sldId id="406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8E0E"/>
    <a:srgbClr val="FFD100"/>
    <a:srgbClr val="BAA892"/>
    <a:srgbClr val="2369B2"/>
    <a:srgbClr val="E2B15B"/>
    <a:srgbClr val="008B6A"/>
    <a:srgbClr val="006448"/>
    <a:srgbClr val="075065"/>
    <a:srgbClr val="8CC8DA"/>
    <a:srgbClr val="FF95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75676" autoAdjust="0"/>
  </p:normalViewPr>
  <p:slideViewPr>
    <p:cSldViewPr>
      <p:cViewPr varScale="1">
        <p:scale>
          <a:sx n="64" d="100"/>
          <a:sy n="64" d="100"/>
        </p:scale>
        <p:origin x="1411" y="31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3834" y="3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60713C-69B6-4602-B19E-F4051AF2373C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C63FA0-01A2-49A2-973B-A78AAC4F1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309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17627" rtl="0" eaLnBrk="1" latinLnBrk="0" hangingPunct="1">
      <a:defRPr sz="286" kern="1200">
        <a:solidFill>
          <a:schemeClr val="tx1"/>
        </a:solidFill>
        <a:latin typeface="+mn-lt"/>
        <a:ea typeface="+mn-ea"/>
        <a:cs typeface="+mn-cs"/>
      </a:defRPr>
    </a:lvl1pPr>
    <a:lvl2pPr marL="108814" algn="l" defTabSz="217627" rtl="0" eaLnBrk="1" latinLnBrk="0" hangingPunct="1">
      <a:defRPr sz="286" kern="1200">
        <a:solidFill>
          <a:schemeClr val="tx1"/>
        </a:solidFill>
        <a:latin typeface="+mn-lt"/>
        <a:ea typeface="+mn-ea"/>
        <a:cs typeface="+mn-cs"/>
      </a:defRPr>
    </a:lvl2pPr>
    <a:lvl3pPr marL="217627" algn="l" defTabSz="217627" rtl="0" eaLnBrk="1" latinLnBrk="0" hangingPunct="1">
      <a:defRPr sz="286" kern="1200">
        <a:solidFill>
          <a:schemeClr val="tx1"/>
        </a:solidFill>
        <a:latin typeface="+mn-lt"/>
        <a:ea typeface="+mn-ea"/>
        <a:cs typeface="+mn-cs"/>
      </a:defRPr>
    </a:lvl3pPr>
    <a:lvl4pPr marL="326441" algn="l" defTabSz="217627" rtl="0" eaLnBrk="1" latinLnBrk="0" hangingPunct="1">
      <a:defRPr sz="286" kern="1200">
        <a:solidFill>
          <a:schemeClr val="tx1"/>
        </a:solidFill>
        <a:latin typeface="+mn-lt"/>
        <a:ea typeface="+mn-ea"/>
        <a:cs typeface="+mn-cs"/>
      </a:defRPr>
    </a:lvl4pPr>
    <a:lvl5pPr marL="435254" algn="l" defTabSz="217627" rtl="0" eaLnBrk="1" latinLnBrk="0" hangingPunct="1">
      <a:defRPr sz="286" kern="1200">
        <a:solidFill>
          <a:schemeClr val="tx1"/>
        </a:solidFill>
        <a:latin typeface="+mn-lt"/>
        <a:ea typeface="+mn-ea"/>
        <a:cs typeface="+mn-cs"/>
      </a:defRPr>
    </a:lvl5pPr>
    <a:lvl6pPr marL="544068" algn="l" defTabSz="217627" rtl="0" eaLnBrk="1" latinLnBrk="0" hangingPunct="1">
      <a:defRPr sz="286" kern="1200">
        <a:solidFill>
          <a:schemeClr val="tx1"/>
        </a:solidFill>
        <a:latin typeface="+mn-lt"/>
        <a:ea typeface="+mn-ea"/>
        <a:cs typeface="+mn-cs"/>
      </a:defRPr>
    </a:lvl6pPr>
    <a:lvl7pPr marL="652882" algn="l" defTabSz="217627" rtl="0" eaLnBrk="1" latinLnBrk="0" hangingPunct="1">
      <a:defRPr sz="286" kern="1200">
        <a:solidFill>
          <a:schemeClr val="tx1"/>
        </a:solidFill>
        <a:latin typeface="+mn-lt"/>
        <a:ea typeface="+mn-ea"/>
        <a:cs typeface="+mn-cs"/>
      </a:defRPr>
    </a:lvl7pPr>
    <a:lvl8pPr marL="761695" algn="l" defTabSz="217627" rtl="0" eaLnBrk="1" latinLnBrk="0" hangingPunct="1">
      <a:defRPr sz="286" kern="1200">
        <a:solidFill>
          <a:schemeClr val="tx1"/>
        </a:solidFill>
        <a:latin typeface="+mn-lt"/>
        <a:ea typeface="+mn-ea"/>
        <a:cs typeface="+mn-cs"/>
      </a:defRPr>
    </a:lvl8pPr>
    <a:lvl9pPr marL="870509" algn="l" defTabSz="217627" rtl="0" eaLnBrk="1" latinLnBrk="0" hangingPunct="1">
      <a:defRPr sz="2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63FA0-01A2-49A2-973B-A78AAC4F1F3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9995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Commercial GTPs had infrastructure from the get-go. KCs have wildly different resources/starting points.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C63FA0-01A2-49A2-973B-A78AAC4F1F3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6038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Owner-supplied phenotypes versus GP veterinary supplied phenotypes versus veterinary specialist supplied phenotypes. </a:t>
            </a:r>
          </a:p>
          <a:p>
            <a:r>
              <a:rPr lang="en-US" dirty="0"/>
              <a:t>Citizen science projects like Darwin’s Ark. How to get phenotypes continuously updated as well? </a:t>
            </a:r>
          </a:p>
          <a:p>
            <a:r>
              <a:rPr lang="en-US" dirty="0"/>
              <a:t>Accuracy of phenotypes (need </a:t>
            </a:r>
            <a:r>
              <a:rPr lang="en-US" dirty="0" err="1"/>
              <a:t>dxes</a:t>
            </a:r>
            <a:r>
              <a:rPr lang="en-US"/>
              <a:t> from specialists) needed is high for breeding tools, but owner-provided data (while potentially more sketchy) can be very valuable.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C63FA0-01A2-49A2-973B-A78AAC4F1F3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1769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Ways to keep identify private but keeping phenotype data (big data is mostly useless without accurate phenotypes)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C63FA0-01A2-49A2-973B-A78AAC4F1F3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7989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EBVs probably being used most successfully in dogs right now in the working dog groups (like guide dogs/assistance dogs)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C63FA0-01A2-49A2-973B-A78AAC4F1F3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7442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C63FA0-01A2-49A2-973B-A78AAC4F1F3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222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D60C6-2FD5-0B40-B1E4-D7C8A7D2F11D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6E2B-E87C-2341-BC3C-F5ECFC4E9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867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6E2B-E87C-2341-BC3C-F5ECFC4E94C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D142AD8-A003-4739-97B3-10869950F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1952" y="517525"/>
            <a:ext cx="9601200" cy="777875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34811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D60C6-2FD5-0B40-B1E4-D7C8A7D2F11D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6E2B-E87C-2341-BC3C-F5ECFC4E9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267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D60C6-2FD5-0B40-B1E4-D7C8A7D2F11D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6E2B-E87C-2341-BC3C-F5ECFC4E9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996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D60C6-2FD5-0B40-B1E4-D7C8A7D2F11D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6E2B-E87C-2341-BC3C-F5ECFC4E9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2205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6E2B-E87C-2341-BC3C-F5ECFC4E94C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C6672A2-31AC-4439-A3F8-E6FF9E651B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1952" y="517525"/>
            <a:ext cx="9601200" cy="777875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539946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D60C6-2FD5-0B40-B1E4-D7C8A7D2F11D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6E2B-E87C-2341-BC3C-F5ECFC4E9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0858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D60C6-2FD5-0B40-B1E4-D7C8A7D2F11D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6E2B-E87C-2341-BC3C-F5ECFC4E9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8789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D60C6-2FD5-0B40-B1E4-D7C8A7D2F11D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6E2B-E87C-2341-BC3C-F5ECFC4E9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4257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6E2B-E87C-2341-BC3C-F5ECFC4E94C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28CE6E9-E03C-4186-894C-7E170E0C4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1952" y="517525"/>
            <a:ext cx="9601200" cy="777875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675726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D60C6-2FD5-0B40-B1E4-D7C8A7D2F11D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6E2B-E87C-2341-BC3C-F5ECFC4E9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7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365125"/>
            <a:ext cx="96012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6E2B-E87C-2341-BC3C-F5ECFC4E9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8263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D60C6-2FD5-0B40-B1E4-D7C8A7D2F11D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6E2B-E87C-2341-BC3C-F5ECFC4E9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531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D60C6-2FD5-0B40-B1E4-D7C8A7D2F11D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6E2B-E87C-2341-BC3C-F5ECFC4E9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919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D60C6-2FD5-0B40-B1E4-D7C8A7D2F11D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6E2B-E87C-2341-BC3C-F5ECFC4E9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27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D60C6-2FD5-0B40-B1E4-D7C8A7D2F11D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6E2B-E87C-2341-BC3C-F5ECFC4E9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39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1952" y="517525"/>
            <a:ext cx="9601200" cy="777875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80808"/>
            <a:ext cx="10515600" cy="47199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6E2B-E87C-2341-BC3C-F5ECFC4E9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789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D60C6-2FD5-0B40-B1E4-D7C8A7D2F11D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6E2B-E87C-2341-BC3C-F5ECFC4E9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845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D60C6-2FD5-0B40-B1E4-D7C8A7D2F11D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6E2B-E87C-2341-BC3C-F5ECFC4E9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3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D60C6-2FD5-0B40-B1E4-D7C8A7D2F11D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6E2B-E87C-2341-BC3C-F5ECFC4E9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43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.pn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.png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D60C6-2FD5-0B40-B1E4-D7C8A7D2F11D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96E2B-E87C-2341-BC3C-F5ECFC4E94C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AutoShape 27">
            <a:extLst>
              <a:ext uri="{FF2B5EF4-FFF2-40B4-BE49-F238E27FC236}">
                <a16:creationId xmlns:a16="http://schemas.microsoft.com/office/drawing/2014/main" id="{7F854236-BA6A-A14D-8014-FEC7FF20498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623088" y="133872"/>
            <a:ext cx="5321905" cy="598714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rgbClr val="0B698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333"/>
          </a:p>
        </p:txBody>
      </p:sp>
      <p:sp>
        <p:nvSpPr>
          <p:cNvPr id="8" name="AutoShape 21">
            <a:extLst>
              <a:ext uri="{FF2B5EF4-FFF2-40B4-BE49-F238E27FC236}">
                <a16:creationId xmlns:a16="http://schemas.microsoft.com/office/drawing/2014/main" id="{A0264138-9327-3347-BA38-E91C95B44C5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20952" y="108857"/>
            <a:ext cx="1765905" cy="6667500"/>
          </a:xfrm>
          <a:prstGeom prst="roundRect">
            <a:avLst>
              <a:gd name="adj" fmla="val 16667"/>
            </a:avLst>
          </a:prstGeom>
          <a:solidFill>
            <a:srgbClr val="BAA89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333"/>
          </a:p>
        </p:txBody>
      </p:sp>
      <p:sp>
        <p:nvSpPr>
          <p:cNvPr id="9" name="AutoShape 24">
            <a:extLst>
              <a:ext uri="{FF2B5EF4-FFF2-40B4-BE49-F238E27FC236}">
                <a16:creationId xmlns:a16="http://schemas.microsoft.com/office/drawing/2014/main" id="{7579A8F6-F04A-D340-AFE4-ACB92B7731B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74953" y="365161"/>
            <a:ext cx="11599333" cy="947669"/>
          </a:xfrm>
          <a:prstGeom prst="roundRect">
            <a:avLst>
              <a:gd name="adj" fmla="val 16667"/>
            </a:avLst>
          </a:prstGeom>
          <a:solidFill>
            <a:srgbClr val="C28E0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333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DC9F5C-E0BB-B34C-967F-6698F4106AC0}"/>
              </a:ext>
            </a:extLst>
          </p:cNvPr>
          <p:cNvSpPr txBox="1"/>
          <p:nvPr userDrawn="1"/>
        </p:nvSpPr>
        <p:spPr>
          <a:xfrm>
            <a:off x="6065326" y="98606"/>
            <a:ext cx="184731" cy="14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333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815C126-1D62-AC45-ACB8-76A6CE6E271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107" y="5398749"/>
            <a:ext cx="2177143" cy="150687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EAE0FB2-2975-442A-9A8A-936347983570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274320" y="228600"/>
            <a:ext cx="1466005" cy="121615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B2352CF-040F-4ABD-BA84-7355BC3447F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66018" y="228600"/>
            <a:ext cx="1466005" cy="121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868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52600" y="365125"/>
            <a:ext cx="9601200" cy="947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680808"/>
            <a:ext cx="10515600" cy="47199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D60C6-2FD5-0B40-B1E4-D7C8A7D2F11D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96E2B-E87C-2341-BC3C-F5ECFC4E94C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AutoShape 27">
            <a:extLst>
              <a:ext uri="{FF2B5EF4-FFF2-40B4-BE49-F238E27FC236}">
                <a16:creationId xmlns:a16="http://schemas.microsoft.com/office/drawing/2014/main" id="{7F854236-BA6A-A14D-8014-FEC7FF20498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623088" y="133872"/>
            <a:ext cx="5321905" cy="598714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rgbClr val="0B698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333"/>
          </a:p>
        </p:txBody>
      </p:sp>
      <p:sp>
        <p:nvSpPr>
          <p:cNvPr id="8" name="AutoShape 21">
            <a:extLst>
              <a:ext uri="{FF2B5EF4-FFF2-40B4-BE49-F238E27FC236}">
                <a16:creationId xmlns:a16="http://schemas.microsoft.com/office/drawing/2014/main" id="{A0264138-9327-3347-BA38-E91C95B44C5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20952" y="108857"/>
            <a:ext cx="1765905" cy="1415143"/>
          </a:xfrm>
          <a:prstGeom prst="roundRect">
            <a:avLst>
              <a:gd name="adj" fmla="val 16667"/>
            </a:avLst>
          </a:prstGeom>
          <a:solidFill>
            <a:srgbClr val="BAA89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333"/>
          </a:p>
        </p:txBody>
      </p:sp>
      <p:sp>
        <p:nvSpPr>
          <p:cNvPr id="9" name="AutoShape 24">
            <a:extLst>
              <a:ext uri="{FF2B5EF4-FFF2-40B4-BE49-F238E27FC236}">
                <a16:creationId xmlns:a16="http://schemas.microsoft.com/office/drawing/2014/main" id="{7579A8F6-F04A-D340-AFE4-ACB92B7731B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74953" y="365161"/>
            <a:ext cx="11599333" cy="947669"/>
          </a:xfrm>
          <a:prstGeom prst="roundRect">
            <a:avLst>
              <a:gd name="adj" fmla="val 16667"/>
            </a:avLst>
          </a:prstGeom>
          <a:solidFill>
            <a:srgbClr val="C28E0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333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DC9F5C-E0BB-B34C-967F-6698F4106AC0}"/>
              </a:ext>
            </a:extLst>
          </p:cNvPr>
          <p:cNvSpPr txBox="1"/>
          <p:nvPr userDrawn="1"/>
        </p:nvSpPr>
        <p:spPr>
          <a:xfrm>
            <a:off x="6065326" y="98606"/>
            <a:ext cx="184731" cy="14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333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15C25A4-597E-421B-95DF-18C67CEC033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66018" y="231648"/>
            <a:ext cx="1466005" cy="121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954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52600" y="365125"/>
            <a:ext cx="9601200" cy="947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680808"/>
            <a:ext cx="10515600" cy="47199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D60C6-2FD5-0B40-B1E4-D7C8A7D2F11D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96E2B-E87C-2341-BC3C-F5ECFC4E94C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AutoShape 27">
            <a:extLst>
              <a:ext uri="{FF2B5EF4-FFF2-40B4-BE49-F238E27FC236}">
                <a16:creationId xmlns:a16="http://schemas.microsoft.com/office/drawing/2014/main" id="{7F854236-BA6A-A14D-8014-FEC7FF20498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623088" y="133872"/>
            <a:ext cx="5321905" cy="598714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rgbClr val="0B698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333"/>
          </a:p>
        </p:txBody>
      </p:sp>
      <p:sp>
        <p:nvSpPr>
          <p:cNvPr id="8" name="AutoShape 21">
            <a:extLst>
              <a:ext uri="{FF2B5EF4-FFF2-40B4-BE49-F238E27FC236}">
                <a16:creationId xmlns:a16="http://schemas.microsoft.com/office/drawing/2014/main" id="{A0264138-9327-3347-BA38-E91C95B44C5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20952" y="108857"/>
            <a:ext cx="1765905" cy="1415143"/>
          </a:xfrm>
          <a:prstGeom prst="roundRect">
            <a:avLst>
              <a:gd name="adj" fmla="val 16667"/>
            </a:avLst>
          </a:prstGeom>
          <a:solidFill>
            <a:srgbClr val="BAA89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333"/>
          </a:p>
        </p:txBody>
      </p:sp>
      <p:sp>
        <p:nvSpPr>
          <p:cNvPr id="9" name="AutoShape 24">
            <a:extLst>
              <a:ext uri="{FF2B5EF4-FFF2-40B4-BE49-F238E27FC236}">
                <a16:creationId xmlns:a16="http://schemas.microsoft.com/office/drawing/2014/main" id="{7579A8F6-F04A-D340-AFE4-ACB92B7731B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74953" y="365161"/>
            <a:ext cx="11599333" cy="947669"/>
          </a:xfrm>
          <a:prstGeom prst="roundRect">
            <a:avLst>
              <a:gd name="adj" fmla="val 16667"/>
            </a:avLst>
          </a:prstGeom>
          <a:solidFill>
            <a:srgbClr val="C28E0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333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DC9F5C-E0BB-B34C-967F-6698F4106AC0}"/>
              </a:ext>
            </a:extLst>
          </p:cNvPr>
          <p:cNvSpPr txBox="1"/>
          <p:nvPr userDrawn="1"/>
        </p:nvSpPr>
        <p:spPr>
          <a:xfrm>
            <a:off x="6065326" y="98606"/>
            <a:ext cx="184731" cy="14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333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EAE0FB2-2975-442A-9A8A-93634798357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74320" y="208352"/>
            <a:ext cx="1466005" cy="121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892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52600" y="365125"/>
            <a:ext cx="9601200" cy="947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680808"/>
            <a:ext cx="10515600" cy="47199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D60C6-2FD5-0B40-B1E4-D7C8A7D2F11D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96E2B-E87C-2341-BC3C-F5ECFC4E94C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AutoShape 27">
            <a:extLst>
              <a:ext uri="{FF2B5EF4-FFF2-40B4-BE49-F238E27FC236}">
                <a16:creationId xmlns:a16="http://schemas.microsoft.com/office/drawing/2014/main" id="{7F854236-BA6A-A14D-8014-FEC7FF20498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623088" y="133872"/>
            <a:ext cx="5321905" cy="598714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rgbClr val="0B698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333"/>
          </a:p>
        </p:txBody>
      </p:sp>
      <p:sp>
        <p:nvSpPr>
          <p:cNvPr id="8" name="AutoShape 21">
            <a:extLst>
              <a:ext uri="{FF2B5EF4-FFF2-40B4-BE49-F238E27FC236}">
                <a16:creationId xmlns:a16="http://schemas.microsoft.com/office/drawing/2014/main" id="{A0264138-9327-3347-BA38-E91C95B44C5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20952" y="108857"/>
            <a:ext cx="1765905" cy="1415143"/>
          </a:xfrm>
          <a:prstGeom prst="roundRect">
            <a:avLst>
              <a:gd name="adj" fmla="val 16667"/>
            </a:avLst>
          </a:prstGeom>
          <a:solidFill>
            <a:srgbClr val="BAA89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333"/>
          </a:p>
        </p:txBody>
      </p:sp>
      <p:sp>
        <p:nvSpPr>
          <p:cNvPr id="9" name="AutoShape 24">
            <a:extLst>
              <a:ext uri="{FF2B5EF4-FFF2-40B4-BE49-F238E27FC236}">
                <a16:creationId xmlns:a16="http://schemas.microsoft.com/office/drawing/2014/main" id="{7579A8F6-F04A-D340-AFE4-ACB92B7731B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74953" y="365161"/>
            <a:ext cx="11599333" cy="947669"/>
          </a:xfrm>
          <a:prstGeom prst="roundRect">
            <a:avLst>
              <a:gd name="adj" fmla="val 16667"/>
            </a:avLst>
          </a:prstGeom>
          <a:solidFill>
            <a:srgbClr val="C28E0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333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DC9F5C-E0BB-B34C-967F-6698F4106AC0}"/>
              </a:ext>
            </a:extLst>
          </p:cNvPr>
          <p:cNvSpPr txBox="1"/>
          <p:nvPr userDrawn="1"/>
        </p:nvSpPr>
        <p:spPr>
          <a:xfrm>
            <a:off x="6065326" y="98606"/>
            <a:ext cx="184731" cy="14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333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EAE0FB2-2975-442A-9A8A-93634798357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74320" y="208352"/>
            <a:ext cx="1466005" cy="121615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65118EA-758A-4D1B-808F-1F5327A7F5BD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280457" y="208352"/>
            <a:ext cx="1466005" cy="121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849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52600" y="365125"/>
            <a:ext cx="9601200" cy="947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680808"/>
            <a:ext cx="10515600" cy="47199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D60C6-2FD5-0B40-B1E4-D7C8A7D2F11D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96E2B-E87C-2341-BC3C-F5ECFC4E94C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AutoShape 27">
            <a:extLst>
              <a:ext uri="{FF2B5EF4-FFF2-40B4-BE49-F238E27FC236}">
                <a16:creationId xmlns:a16="http://schemas.microsoft.com/office/drawing/2014/main" id="{7F854236-BA6A-A14D-8014-FEC7FF20498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623088" y="133872"/>
            <a:ext cx="5321905" cy="598714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rgbClr val="0B698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333"/>
          </a:p>
        </p:txBody>
      </p:sp>
      <p:sp>
        <p:nvSpPr>
          <p:cNvPr id="8" name="AutoShape 21">
            <a:extLst>
              <a:ext uri="{FF2B5EF4-FFF2-40B4-BE49-F238E27FC236}">
                <a16:creationId xmlns:a16="http://schemas.microsoft.com/office/drawing/2014/main" id="{A0264138-9327-3347-BA38-E91C95B44C5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20952" y="108857"/>
            <a:ext cx="1765905" cy="1415143"/>
          </a:xfrm>
          <a:prstGeom prst="roundRect">
            <a:avLst>
              <a:gd name="adj" fmla="val 16667"/>
            </a:avLst>
          </a:prstGeom>
          <a:solidFill>
            <a:srgbClr val="BAA89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333"/>
          </a:p>
        </p:txBody>
      </p:sp>
      <p:sp>
        <p:nvSpPr>
          <p:cNvPr id="9" name="AutoShape 24">
            <a:extLst>
              <a:ext uri="{FF2B5EF4-FFF2-40B4-BE49-F238E27FC236}">
                <a16:creationId xmlns:a16="http://schemas.microsoft.com/office/drawing/2014/main" id="{7579A8F6-F04A-D340-AFE4-ACB92B7731B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74953" y="365161"/>
            <a:ext cx="11599333" cy="947669"/>
          </a:xfrm>
          <a:prstGeom prst="roundRect">
            <a:avLst>
              <a:gd name="adj" fmla="val 16667"/>
            </a:avLst>
          </a:prstGeom>
          <a:solidFill>
            <a:srgbClr val="C28E0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333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DC9F5C-E0BB-B34C-967F-6698F4106AC0}"/>
              </a:ext>
            </a:extLst>
          </p:cNvPr>
          <p:cNvSpPr txBox="1"/>
          <p:nvPr userDrawn="1"/>
        </p:nvSpPr>
        <p:spPr>
          <a:xfrm>
            <a:off x="6065326" y="98606"/>
            <a:ext cx="184731" cy="14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333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EAE0FB2-2975-442A-9A8A-93634798357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74320" y="208352"/>
            <a:ext cx="1466005" cy="121615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9C70D3A-B58F-46BC-A864-673D5B2E3A71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265853" y="202914"/>
            <a:ext cx="1466005" cy="121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295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4500" y="2667000"/>
            <a:ext cx="10287000" cy="1828800"/>
          </a:xfrm>
        </p:spPr>
        <p:txBody>
          <a:bodyPr>
            <a:normAutofit/>
          </a:bodyPr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Big Data Breakout Group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92C93C14-842B-F786-3F51-7AA20CB032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09800" y="4876800"/>
            <a:ext cx="9655628" cy="1655762"/>
          </a:xfrm>
        </p:spPr>
        <p:txBody>
          <a:bodyPr>
            <a:noAutofit/>
          </a:bodyPr>
          <a:lstStyle/>
          <a:p>
            <a:r>
              <a:rPr lang="en-US" sz="3200" b="1" dirty="0"/>
              <a:t>Kari Ekenstedt, DVM, PhD – Theme Leader</a:t>
            </a:r>
          </a:p>
          <a:p>
            <a:r>
              <a:rPr lang="en-US" sz="3200" b="1" dirty="0"/>
              <a:t>15 June 2024</a:t>
            </a:r>
          </a:p>
        </p:txBody>
      </p:sp>
    </p:spTree>
    <p:extLst>
      <p:ext uri="{BB962C8B-B14F-4D97-AF65-F5344CB8AC3E}">
        <p14:creationId xmlns:p14="http://schemas.microsoft.com/office/powerpoint/2010/main" val="2787732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621FF-2B8B-512F-67F0-EF656F96A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Specific/Actionable Idea #2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2056F7-82AE-E633-9C6A-0BA4834FE0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9800" y="1825625"/>
            <a:ext cx="914400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Another webpage, hosted by IPFD, similar to the GTP list</a:t>
            </a:r>
          </a:p>
          <a:p>
            <a:r>
              <a:rPr lang="en-US" dirty="0"/>
              <a:t>List of the “BIG” datasets that various stakeholders currently/already have</a:t>
            </a:r>
          </a:p>
          <a:p>
            <a:pPr lvl="1"/>
            <a:r>
              <a:rPr lang="en-US" dirty="0"/>
              <a:t>Example: UK KC has phenotype info on hips, eyes, elbows</a:t>
            </a:r>
          </a:p>
          <a:p>
            <a:pPr lvl="1"/>
            <a:r>
              <a:rPr lang="en-US" dirty="0"/>
              <a:t>Genetic testing (without a long list) – genome-wide data (like SNP data) and/or single-gene diseases and traits</a:t>
            </a:r>
          </a:p>
          <a:p>
            <a:pPr lvl="1"/>
            <a:r>
              <a:rPr lang="en-US" dirty="0"/>
              <a:t>What datasets are associated with the GRLS? </a:t>
            </a:r>
          </a:p>
          <a:p>
            <a:pPr lvl="1"/>
            <a:r>
              <a:rPr lang="en-US" dirty="0"/>
              <a:t>Does this data have geographic information attached? </a:t>
            </a:r>
          </a:p>
          <a:p>
            <a:r>
              <a:rPr lang="en-US" dirty="0"/>
              <a:t>Of interest to owners, breeders, researchers, and others in the Big Data field</a:t>
            </a:r>
          </a:p>
          <a:p>
            <a:r>
              <a:rPr lang="en-US" dirty="0"/>
              <a:t>Email Aims with updates (like you already do for GTPs)</a:t>
            </a:r>
          </a:p>
          <a:p>
            <a:r>
              <a:rPr lang="en-US" dirty="0"/>
              <a:t>If this happens before next AKC CHF (August 2025), someone could present this to all the national/parent breed club</a:t>
            </a:r>
          </a:p>
        </p:txBody>
      </p:sp>
    </p:spTree>
    <p:extLst>
      <p:ext uri="{BB962C8B-B14F-4D97-AF65-F5344CB8AC3E}">
        <p14:creationId xmlns:p14="http://schemas.microsoft.com/office/powerpoint/2010/main" val="2981961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32056-A332-64BD-3945-40EFDBAC9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Specific/Actionable Ideas #3 and #4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F78A7B-73B9-B758-8F26-59BD6B6D9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4600" y="1825625"/>
            <a:ext cx="8839200" cy="4351338"/>
          </a:xfrm>
        </p:spPr>
        <p:txBody>
          <a:bodyPr/>
          <a:lstStyle/>
          <a:p>
            <a:r>
              <a:rPr lang="en-US" dirty="0"/>
              <a:t>Could IPFD provide a template consent form? </a:t>
            </a:r>
          </a:p>
          <a:p>
            <a:pPr lvl="1"/>
            <a:r>
              <a:rPr lang="en-US" dirty="0"/>
              <a:t>Not just for this immediate DNA collection, but for all future research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Create an EBV Working Group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D5DF95-CF48-E989-7D91-A78F3E7041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8200" y="2929193"/>
            <a:ext cx="3352800" cy="3367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806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DF228-3A78-F69E-27E0-BDEC36206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Estimated Breeding Value Working Group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705870-5006-9DCF-3D59-415BE4DD94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9800" y="1825625"/>
            <a:ext cx="9448800" cy="4351338"/>
          </a:xfrm>
        </p:spPr>
        <p:txBody>
          <a:bodyPr>
            <a:normAutofit/>
          </a:bodyPr>
          <a:lstStyle/>
          <a:p>
            <a:r>
              <a:rPr lang="en-US" dirty="0"/>
              <a:t>Similar idea to brachycephalic working group (out of Windsor conference)</a:t>
            </a:r>
          </a:p>
          <a:p>
            <a:r>
              <a:rPr lang="en-US" dirty="0"/>
              <a:t>Members: Joanna </a:t>
            </a:r>
            <a:r>
              <a:rPr lang="en-US" dirty="0" err="1"/>
              <a:t>Ilska</a:t>
            </a:r>
            <a:r>
              <a:rPr lang="en-US" dirty="0"/>
              <a:t>, Sofia </a:t>
            </a:r>
            <a:r>
              <a:rPr lang="en-US" dirty="0" err="1"/>
              <a:t>Malm</a:t>
            </a:r>
            <a:r>
              <a:rPr lang="en-US" dirty="0"/>
              <a:t>, Jerry Bell, Someone from Mars but not Jonas Donner (Casey Knox!), Riitta Kempe, and Eddie </a:t>
            </a:r>
            <a:r>
              <a:rPr lang="en-US" dirty="0" err="1"/>
              <a:t>Dzuik</a:t>
            </a:r>
            <a:endParaRPr lang="en-US" dirty="0"/>
          </a:p>
          <a:p>
            <a:r>
              <a:rPr lang="en-US" dirty="0"/>
              <a:t>Charge: Explore how EBVs are used</a:t>
            </a:r>
            <a:br>
              <a:rPr lang="en-US" dirty="0"/>
            </a:br>
            <a:r>
              <a:rPr lang="en-US" dirty="0"/>
              <a:t>currently in dogs, how they could </a:t>
            </a:r>
            <a:br>
              <a:rPr lang="en-US" dirty="0"/>
            </a:br>
            <a:r>
              <a:rPr lang="en-US" dirty="0"/>
              <a:t>more effectively be used, how to </a:t>
            </a:r>
            <a:br>
              <a:rPr lang="en-US" dirty="0"/>
            </a:br>
            <a:r>
              <a:rPr lang="en-US" dirty="0"/>
              <a:t>educate breeders on EBVs (short </a:t>
            </a:r>
            <a:br>
              <a:rPr lang="en-US" dirty="0"/>
            </a:br>
            <a:r>
              <a:rPr lang="en-US" dirty="0"/>
              <a:t>videos?)</a:t>
            </a:r>
          </a:p>
          <a:p>
            <a:pPr lvl="1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8DB74DE-EB23-93DB-DFF7-0661937F32C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125" t="23102" r="33125" b="7778"/>
          <a:stretch/>
        </p:blipFill>
        <p:spPr>
          <a:xfrm>
            <a:off x="7772400" y="3810000"/>
            <a:ext cx="4267200" cy="2823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9529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F1A84-C198-8A5D-1F53-C1F5147C9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End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9418A8-AF13-4FD6-C9F2-C60FFD3520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762000"/>
            <a:ext cx="3082462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684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079DB7-7094-6308-C26B-9121B73A1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Big Data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700B821-73FC-4405-1F8C-E349CB7CDB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518" t="4087" r="7003" b="18000"/>
          <a:stretch/>
        </p:blipFill>
        <p:spPr>
          <a:xfrm>
            <a:off x="3771900" y="1717335"/>
            <a:ext cx="4648200" cy="4267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25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FBFD0-F7FD-D1C2-B827-1EFB64878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Big Data has some Big Problems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C47A97-1C68-3302-B914-EC0B2E0C0D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3600" y="1825625"/>
            <a:ext cx="9220200" cy="4351338"/>
          </a:xfrm>
        </p:spPr>
        <p:txBody>
          <a:bodyPr>
            <a:normAutofit/>
          </a:bodyPr>
          <a:lstStyle/>
          <a:p>
            <a:r>
              <a:rPr lang="en-US" dirty="0"/>
              <a:t>Could have had multiple sub-groups on specific issues/topics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Challenges</a:t>
            </a:r>
          </a:p>
          <a:p>
            <a:r>
              <a:rPr lang="en-US" dirty="0"/>
              <a:t>Existing solutions</a:t>
            </a:r>
          </a:p>
          <a:p>
            <a:r>
              <a:rPr lang="en-US"/>
              <a:t>Shaky first steps</a:t>
            </a:r>
            <a:endParaRPr lang="en-US" dirty="0"/>
          </a:p>
          <a:p>
            <a:r>
              <a:rPr lang="en-US" dirty="0"/>
              <a:t>Actionable ideas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1339A14-13AA-3BD2-4714-F3D133E56D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0" y="2816225"/>
            <a:ext cx="6667500" cy="349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896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DE4E4-8F35-097F-100A-FEFA9F2BB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Challenges for Big Data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CED4C6-79C6-C899-FB09-5010D15C73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2200" y="1825624"/>
            <a:ext cx="4876800" cy="4575175"/>
          </a:xfrm>
        </p:spPr>
        <p:txBody>
          <a:bodyPr>
            <a:normAutofit/>
          </a:bodyPr>
          <a:lstStyle/>
          <a:p>
            <a:r>
              <a:rPr lang="en-US" dirty="0"/>
              <a:t>Mechanical: Data Storage, Data Transfer, Data Analysis</a:t>
            </a:r>
          </a:p>
          <a:p>
            <a:r>
              <a:rPr lang="en-US" dirty="0"/>
              <a:t>How to get Big Data into a format breeders/the public can use and benefit from</a:t>
            </a:r>
          </a:p>
          <a:p>
            <a:r>
              <a:rPr lang="en-US" dirty="0"/>
              <a:t>How KCs can use Big Data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CDE621-5D8C-FA68-57B2-85D9B3CC22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7600" y="2667000"/>
            <a:ext cx="4238626" cy="282061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6111AB0-F4DC-5188-BFFD-59136A403C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05800" y="627330"/>
            <a:ext cx="3019426" cy="2261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902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DBAE2-A550-97D7-F96C-E0B64F6EDE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Challenges for Big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29D5A1-B492-CEC9-8C3E-50807CD89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3600" y="1825625"/>
            <a:ext cx="5562600" cy="4351338"/>
          </a:xfrm>
        </p:spPr>
        <p:txBody>
          <a:bodyPr>
            <a:normAutofit/>
          </a:bodyPr>
          <a:lstStyle/>
          <a:p>
            <a:r>
              <a:rPr lang="en-US" dirty="0"/>
              <a:t>Integration of genomic data with clinical data/phenotypes</a:t>
            </a:r>
          </a:p>
          <a:p>
            <a:pPr lvl="1"/>
            <a:r>
              <a:rPr lang="en-US" dirty="0"/>
              <a:t>Who is providing the phenotypes?</a:t>
            </a:r>
          </a:p>
          <a:p>
            <a:pPr lvl="1"/>
            <a:r>
              <a:rPr lang="en-US" dirty="0"/>
              <a:t>Is the phenotype data update-able? </a:t>
            </a:r>
          </a:p>
          <a:p>
            <a:r>
              <a:rPr lang="en-US" dirty="0"/>
              <a:t>Which variables need to be built into the model as covariates or fixed effects? </a:t>
            </a:r>
          </a:p>
          <a:p>
            <a:pPr lvl="1"/>
            <a:r>
              <a:rPr lang="en-US" dirty="0"/>
              <a:t>Example: Correction when using different methods for hip rads to assess dysplasia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B90F4EC-CD76-4C18-D616-439996EB5D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3356" y="1447195"/>
            <a:ext cx="3550444" cy="4733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920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034F4-09A0-EF15-9C05-AFDD366046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Challenges for Big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09F66D-937E-A3DB-BDFB-8B0620AD7B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0" y="1825625"/>
            <a:ext cx="4572000" cy="4351338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Lack of standardization</a:t>
            </a:r>
          </a:p>
          <a:p>
            <a:pPr lvl="1"/>
            <a:r>
              <a:rPr lang="en-US" dirty="0"/>
              <a:t>Diagnostic codes</a:t>
            </a:r>
          </a:p>
          <a:p>
            <a:pPr lvl="1"/>
            <a:r>
              <a:rPr lang="en-US" dirty="0"/>
              <a:t>Identity of dogs</a:t>
            </a:r>
          </a:p>
          <a:p>
            <a:pPr lvl="1"/>
            <a:r>
              <a:rPr lang="en-US" dirty="0"/>
              <a:t>Data formatting</a:t>
            </a:r>
          </a:p>
          <a:p>
            <a:r>
              <a:rPr lang="en-US" dirty="0"/>
              <a:t>Protection of human-associated data (identification, address, etc.)</a:t>
            </a:r>
          </a:p>
          <a:p>
            <a:pPr lvl="1"/>
            <a:r>
              <a:rPr lang="en-US" dirty="0"/>
              <a:t>EU GDPR (General Data Protection Regulation)</a:t>
            </a:r>
          </a:p>
          <a:p>
            <a:r>
              <a:rPr lang="en-US" dirty="0"/>
              <a:t>Consent</a:t>
            </a:r>
          </a:p>
          <a:p>
            <a:pPr lvl="1"/>
            <a:r>
              <a:rPr lang="en-US" dirty="0"/>
              <a:t>Consent for breed tool is not necessarily permission to use that data for research (and vice versa)</a:t>
            </a:r>
          </a:p>
          <a:p>
            <a:r>
              <a:rPr lang="en-US" dirty="0"/>
              <a:t>Money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396EB97-9CFA-9704-6463-DB2727CA2E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3800" y="1826560"/>
            <a:ext cx="3638550" cy="4158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163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DF228-3A78-F69E-27E0-BDEC36206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Let’s Not Reinvent the Wheel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705870-5006-9DCF-3D59-415BE4DD94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9800" y="1825625"/>
            <a:ext cx="9144000" cy="4351338"/>
          </a:xfrm>
        </p:spPr>
        <p:txBody>
          <a:bodyPr/>
          <a:lstStyle/>
          <a:p>
            <a:r>
              <a:rPr lang="en-US" dirty="0"/>
              <a:t>We are all a bit jealous of the Netherlands where:</a:t>
            </a:r>
          </a:p>
          <a:p>
            <a:pPr lvl="1"/>
            <a:r>
              <a:rPr lang="en-US" dirty="0"/>
              <a:t>All registered puppies also get their genome-wide SNP data generated</a:t>
            </a:r>
          </a:p>
          <a:p>
            <a:pPr lvl="1"/>
            <a:r>
              <a:rPr lang="en-US" dirty="0"/>
              <a:t>This is connected/combined with clinical data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OFA: Breed Health Surveys</a:t>
            </a:r>
          </a:p>
          <a:p>
            <a:pPr lvl="1"/>
            <a:r>
              <a:rPr lang="en-US" dirty="0"/>
              <a:t>Templates, customizable</a:t>
            </a:r>
          </a:p>
          <a:p>
            <a:pPr lvl="1"/>
            <a:r>
              <a:rPr lang="en-US" dirty="0"/>
              <a:t>Freely available</a:t>
            </a:r>
          </a:p>
          <a:p>
            <a:pPr lvl="1"/>
            <a:r>
              <a:rPr lang="en-US" dirty="0"/>
              <a:t>Anonymized and not updateable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6FA72C-411F-EA78-41E3-A7E9DC2C017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168" r="13253"/>
          <a:stretch/>
        </p:blipFill>
        <p:spPr>
          <a:xfrm>
            <a:off x="9220200" y="2861351"/>
            <a:ext cx="2209800" cy="2279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091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72AF9-7B05-E5A5-08D4-BA48AD889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Next Steps Not 100% Clear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B99F72-D211-0072-B9B4-64CB97EC74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5000" y="1825625"/>
            <a:ext cx="9829800" cy="466725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Education of breeders/the public</a:t>
            </a:r>
          </a:p>
          <a:p>
            <a:pPr lvl="1"/>
            <a:r>
              <a:rPr lang="en-US" dirty="0"/>
              <a:t>Genetic tests are not unequivocal destiny</a:t>
            </a:r>
          </a:p>
          <a:p>
            <a:pPr lvl="1"/>
            <a:r>
              <a:rPr lang="en-US" dirty="0"/>
              <a:t>Turn complex Big Data into facts</a:t>
            </a:r>
          </a:p>
          <a:p>
            <a:pPr lvl="2"/>
            <a:r>
              <a:rPr lang="en-US" dirty="0"/>
              <a:t>Example: 1% increase in IBC equals average 8 less days of life for your dog</a:t>
            </a:r>
          </a:p>
          <a:p>
            <a:pPr lvl="1"/>
            <a:r>
              <a:rPr lang="en-US" dirty="0"/>
              <a:t>Teaching them what the heterozygosity measures they are now getting actually mean and how to use them (one piece in big puzzle)</a:t>
            </a:r>
          </a:p>
          <a:p>
            <a:r>
              <a:rPr lang="en-US" dirty="0"/>
              <a:t>Start with a small pilot project with specific goal(s)</a:t>
            </a:r>
          </a:p>
          <a:p>
            <a:pPr lvl="1"/>
            <a:r>
              <a:rPr lang="en-US" dirty="0"/>
              <a:t>Project would utilize Big Data</a:t>
            </a:r>
          </a:p>
          <a:p>
            <a:pPr lvl="1"/>
            <a:r>
              <a:rPr lang="en-US" dirty="0"/>
              <a:t>Possibly use a breed small in numbers where the gene flow is much more global</a:t>
            </a:r>
          </a:p>
          <a:p>
            <a:r>
              <a:rPr lang="en-US" dirty="0"/>
              <a:t>International ID problem: cattle, horses are more standardized. Is this doable with dogs? </a:t>
            </a:r>
          </a:p>
          <a:p>
            <a:r>
              <a:rPr lang="en-US" dirty="0"/>
              <a:t>Use of machine learning for gleaning helpful data from some of the free-form fields (for example in </a:t>
            </a:r>
            <a:r>
              <a:rPr lang="en-US" dirty="0" err="1"/>
              <a:t>VetCompass</a:t>
            </a:r>
            <a:r>
              <a:rPr lang="en-US" dirty="0"/>
              <a:t>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141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04A1F9-B801-17A6-8FFB-F4C88E323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Specific/Actionable Idea #1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4F8C20-55CE-0401-B479-C7446A1AB4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0" y="1825625"/>
            <a:ext cx="9067800" cy="4351338"/>
          </a:xfrm>
        </p:spPr>
        <p:txBody>
          <a:bodyPr/>
          <a:lstStyle/>
          <a:p>
            <a:r>
              <a:rPr lang="en-US" dirty="0"/>
              <a:t>Webpage maintained on IPFD which collects (and annotates) scientific papers on specific topics</a:t>
            </a:r>
          </a:p>
          <a:p>
            <a:pPr lvl="1"/>
            <a:r>
              <a:rPr lang="en-US" dirty="0"/>
              <a:t>Provide a lay summary paragraph</a:t>
            </a:r>
          </a:p>
          <a:p>
            <a:pPr lvl="1"/>
            <a:r>
              <a:rPr lang="en-US" dirty="0"/>
              <a:t>Example: Proof that science does support EBVs as a useful breeding tool</a:t>
            </a:r>
          </a:p>
          <a:p>
            <a:pPr lvl="2"/>
            <a:r>
              <a:rPr lang="en-US" dirty="0"/>
              <a:t>EBVs in dogs are…not perfect</a:t>
            </a:r>
          </a:p>
          <a:p>
            <a:pPr lvl="1"/>
            <a:r>
              <a:rPr lang="en-US" dirty="0"/>
              <a:t>Can point breeders here so it’s not just “my word” – here is the collected scientific proof</a:t>
            </a:r>
          </a:p>
          <a:p>
            <a:r>
              <a:rPr lang="en-US" dirty="0"/>
              <a:t>(What about GBVs? Takes time to assemble/collect this data, and if breeders do not trust or use EBVs, then why spend the $$ on GBVs?)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9824756"/>
      </p:ext>
    </p:extLst>
  </p:cSld>
  <p:clrMapOvr>
    <a:masterClrMapping/>
  </p:clrMapOvr>
</p:sld>
</file>

<file path=ppt/theme/theme1.xml><?xml version="1.0" encoding="utf-8"?>
<a:theme xmlns:a="http://schemas.openxmlformats.org/drawingml/2006/main" name="Paw Print Titl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aw Print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H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Beagl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Cat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5b379c5f-f5df-488e-ac7b-b4eb1e4fa55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DFAADC5DCBDC44D89DF0993CFD0C477" ma:contentTypeVersion="13" ma:contentTypeDescription="Create a new document." ma:contentTypeScope="" ma:versionID="30bb794bb792fd933083157483875a22">
  <xsd:schema xmlns:xsd="http://www.w3.org/2001/XMLSchema" xmlns:xs="http://www.w3.org/2001/XMLSchema" xmlns:p="http://schemas.microsoft.com/office/2006/metadata/properties" xmlns:ns3="5b379c5f-f5df-488e-ac7b-b4eb1e4fa554" xmlns:ns4="aed62292-499f-4159-aa00-ca516956779a" targetNamespace="http://schemas.microsoft.com/office/2006/metadata/properties" ma:root="true" ma:fieldsID="4dc990f43752e6b5741ebbec33e6f03b" ns3:_="" ns4:_="">
    <xsd:import namespace="5b379c5f-f5df-488e-ac7b-b4eb1e4fa554"/>
    <xsd:import namespace="aed62292-499f-4159-aa00-ca516956779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379c5f-f5df-488e-ac7b-b4eb1e4fa55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_activity" ma:index="20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d62292-499f-4159-aa00-ca516956779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DF04DBC-F208-4D04-8C8D-C0B4CD71A20A}">
  <ds:schemaRefs>
    <ds:schemaRef ds:uri="aed62292-499f-4159-aa00-ca516956779a"/>
    <ds:schemaRef ds:uri="5b379c5f-f5df-488e-ac7b-b4eb1e4fa554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elements/1.1/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7EC0DAB-E618-46EA-B08D-5B84EC18262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b379c5f-f5df-488e-ac7b-b4eb1e4fa554"/>
    <ds:schemaRef ds:uri="aed62292-499f-4159-aa00-ca516956779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23EF3EC-A452-445E-8E6F-398FC1EDBB6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5029</TotalTime>
  <Words>840</Words>
  <Application>Microsoft Office PowerPoint</Application>
  <PresentationFormat>Widescreen</PresentationFormat>
  <Paragraphs>96</Paragraphs>
  <Slides>13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Calibri Light</vt:lpstr>
      <vt:lpstr>Paw Print Title</vt:lpstr>
      <vt:lpstr>Paw Print</vt:lpstr>
      <vt:lpstr>BH</vt:lpstr>
      <vt:lpstr>Beagle</vt:lpstr>
      <vt:lpstr>Cat</vt:lpstr>
      <vt:lpstr>Big Data Breakout Group</vt:lpstr>
      <vt:lpstr>Big Data</vt:lpstr>
      <vt:lpstr>Big Data has some Big Problems</vt:lpstr>
      <vt:lpstr>Challenges for Big Data </vt:lpstr>
      <vt:lpstr>Challenges for Big Data</vt:lpstr>
      <vt:lpstr>Challenges for Big Data</vt:lpstr>
      <vt:lpstr>Let’s Not Reinvent the Wheel</vt:lpstr>
      <vt:lpstr>Next Steps Not 100% Clear</vt:lpstr>
      <vt:lpstr>Specific/Actionable Idea #1</vt:lpstr>
      <vt:lpstr>Specific/Actionable Idea #2</vt:lpstr>
      <vt:lpstr>Specific/Actionable Ideas #3 and #4</vt:lpstr>
      <vt:lpstr>Estimated Breeding Value Working Group</vt:lpstr>
      <vt:lpstr>The End</vt:lpstr>
    </vt:vector>
  </TitlesOfParts>
  <Company>NIH - NHGRI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User</dc:creator>
  <cp:lastModifiedBy>Ekenstedt, Kari J</cp:lastModifiedBy>
  <cp:revision>216</cp:revision>
  <cp:lastPrinted>2007-03-28T16:25:00Z</cp:lastPrinted>
  <dcterms:created xsi:type="dcterms:W3CDTF">2001-05-18T19:51:53Z</dcterms:created>
  <dcterms:modified xsi:type="dcterms:W3CDTF">2024-06-14T19:10:44Z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0x010100ADFAADC5DCBDC44D89DF0993CFD0C477</vt:lpwstr>
  </property>
  <property fmtid="{D5CDD505-2E9C-101B-9397-08002B2CF9AE}" pid="3" name="MSIP_Label_4044bd30-2ed7-4c9d-9d12-46200872a97b_Enabled">
    <vt:lpwstr>true</vt:lpwstr>
  </property>
  <property fmtid="{D5CDD505-2E9C-101B-9397-08002B2CF9AE}" pid="4" name="MSIP_Label_4044bd30-2ed7-4c9d-9d12-46200872a97b_SetDate">
    <vt:lpwstr>2023-03-31T14:29:24Z</vt:lpwstr>
  </property>
  <property fmtid="{D5CDD505-2E9C-101B-9397-08002B2CF9AE}" pid="5" name="MSIP_Label_4044bd30-2ed7-4c9d-9d12-46200872a97b_Method">
    <vt:lpwstr>Standard</vt:lpwstr>
  </property>
  <property fmtid="{D5CDD505-2E9C-101B-9397-08002B2CF9AE}" pid="6" name="MSIP_Label_4044bd30-2ed7-4c9d-9d12-46200872a97b_Name">
    <vt:lpwstr>defa4170-0d19-0005-0004-bc88714345d2</vt:lpwstr>
  </property>
  <property fmtid="{D5CDD505-2E9C-101B-9397-08002B2CF9AE}" pid="7" name="MSIP_Label_4044bd30-2ed7-4c9d-9d12-46200872a97b_SiteId">
    <vt:lpwstr>4130bd39-7c53-419c-b1e5-8758d6d63f21</vt:lpwstr>
  </property>
  <property fmtid="{D5CDD505-2E9C-101B-9397-08002B2CF9AE}" pid="8" name="MSIP_Label_4044bd30-2ed7-4c9d-9d12-46200872a97b_ActionId">
    <vt:lpwstr>131b60ab-584a-46dd-b64c-c47248a6940b</vt:lpwstr>
  </property>
  <property fmtid="{D5CDD505-2E9C-101B-9397-08002B2CF9AE}" pid="9" name="MSIP_Label_4044bd30-2ed7-4c9d-9d12-46200872a97b_ContentBits">
    <vt:lpwstr>0</vt:lpwstr>
  </property>
</Properties>
</file>