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8" r:id="rId10"/>
    <p:sldId id="267" r:id="rId11"/>
    <p:sldId id="269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9C90-E67E-4DCC-A0E2-35295C421FE3}" type="datetimeFigureOut">
              <a:rPr lang="fi-FI" smtClean="0"/>
              <a:t>14.6.2024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085A9-B851-4E0E-B5BF-A55FB1DA49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96220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9C90-E67E-4DCC-A0E2-35295C421FE3}" type="datetimeFigureOut">
              <a:rPr lang="fi-FI" smtClean="0"/>
              <a:t>14.6.2024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085A9-B851-4E0E-B5BF-A55FB1DA49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23431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9C90-E67E-4DCC-A0E2-35295C421FE3}" type="datetimeFigureOut">
              <a:rPr lang="fi-FI" smtClean="0"/>
              <a:t>14.6.2024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085A9-B851-4E0E-B5BF-A55FB1DA49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59258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9C90-E67E-4DCC-A0E2-35295C421FE3}" type="datetimeFigureOut">
              <a:rPr lang="fi-FI" smtClean="0"/>
              <a:t>14.6.2024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085A9-B851-4E0E-B5BF-A55FB1DA4903}" type="slidenum">
              <a:rPr lang="fi-FI" smtClean="0"/>
              <a:t>‹#›</a:t>
            </a:fld>
            <a:endParaRPr lang="fi-FI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29243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9C90-E67E-4DCC-A0E2-35295C421FE3}" type="datetimeFigureOut">
              <a:rPr lang="fi-FI" smtClean="0"/>
              <a:t>14.6.2024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085A9-B851-4E0E-B5BF-A55FB1DA49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75925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9C90-E67E-4DCC-A0E2-35295C421FE3}" type="datetimeFigureOut">
              <a:rPr lang="fi-FI" smtClean="0"/>
              <a:t>14.6.2024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085A9-B851-4E0E-B5BF-A55FB1DA49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58603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9C90-E67E-4DCC-A0E2-35295C421FE3}" type="datetimeFigureOut">
              <a:rPr lang="fi-FI" smtClean="0"/>
              <a:t>14.6.2024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085A9-B851-4E0E-B5BF-A55FB1DA49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316864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9C90-E67E-4DCC-A0E2-35295C421FE3}" type="datetimeFigureOut">
              <a:rPr lang="fi-FI" smtClean="0"/>
              <a:t>14.6.2024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085A9-B851-4E0E-B5BF-A55FB1DA49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128016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9C90-E67E-4DCC-A0E2-35295C421FE3}" type="datetimeFigureOut">
              <a:rPr lang="fi-FI" smtClean="0"/>
              <a:t>14.6.2024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085A9-B851-4E0E-B5BF-A55FB1DA49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87469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9C90-E67E-4DCC-A0E2-35295C421FE3}" type="datetimeFigureOut">
              <a:rPr lang="fi-FI" smtClean="0"/>
              <a:t>14.6.2024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085A9-B851-4E0E-B5BF-A55FB1DA49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8496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9C90-E67E-4DCC-A0E2-35295C421FE3}" type="datetimeFigureOut">
              <a:rPr lang="fi-FI" smtClean="0"/>
              <a:t>14.6.2024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085A9-B851-4E0E-B5BF-A55FB1DA49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48601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9C90-E67E-4DCC-A0E2-35295C421FE3}" type="datetimeFigureOut">
              <a:rPr lang="fi-FI" smtClean="0"/>
              <a:t>14.6.2024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085A9-B851-4E0E-B5BF-A55FB1DA49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57532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9C90-E67E-4DCC-A0E2-35295C421FE3}" type="datetimeFigureOut">
              <a:rPr lang="fi-FI" smtClean="0"/>
              <a:t>14.6.2024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085A9-B851-4E0E-B5BF-A55FB1DA49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68658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9C90-E67E-4DCC-A0E2-35295C421FE3}" type="datetimeFigureOut">
              <a:rPr lang="fi-FI" smtClean="0"/>
              <a:t>14.6.2024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085A9-B851-4E0E-B5BF-A55FB1DA49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24456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9C90-E67E-4DCC-A0E2-35295C421FE3}" type="datetimeFigureOut">
              <a:rPr lang="fi-FI" smtClean="0"/>
              <a:t>14.6.2024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085A9-B851-4E0E-B5BF-A55FB1DA49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14240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9C90-E67E-4DCC-A0E2-35295C421FE3}" type="datetimeFigureOut">
              <a:rPr lang="fi-FI" smtClean="0"/>
              <a:t>14.6.2024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085A9-B851-4E0E-B5BF-A55FB1DA49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02550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9C90-E67E-4DCC-A0E2-35295C421FE3}" type="datetimeFigureOut">
              <a:rPr lang="fi-FI" smtClean="0"/>
              <a:t>14.6.2024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085A9-B851-4E0E-B5BF-A55FB1DA49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45652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3F429C90-E67E-4DCC-A0E2-35295C421FE3}" type="datetimeFigureOut">
              <a:rPr lang="fi-FI" smtClean="0"/>
              <a:t>14.6.2024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0AD085A9-B851-4E0E-B5BF-A55FB1DA49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759572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D3018-590F-1415-870C-4B04E2C975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i-FI" sz="7200" dirty="0"/>
              <a:t>Theme: Supply and Demand</a:t>
            </a:r>
          </a:p>
        </p:txBody>
      </p:sp>
    </p:spTree>
    <p:extLst>
      <p:ext uri="{BB962C8B-B14F-4D97-AF65-F5344CB8AC3E}">
        <p14:creationId xmlns:p14="http://schemas.microsoft.com/office/powerpoint/2010/main" val="3259681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D2A6E-0532-0EC5-BC05-C4C697A75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ideas: Demand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76DF4-8CEA-91C6-0B8A-472F79BEDA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2434"/>
            <a:ext cx="10515600" cy="5050441"/>
          </a:xfrm>
        </p:spPr>
        <p:txBody>
          <a:bodyPr>
            <a:normAutofit/>
          </a:bodyPr>
          <a:lstStyle/>
          <a:p>
            <a:r>
              <a:rPr lang="fi-FI" b="1" dirty="0"/>
              <a:t>Traceability</a:t>
            </a:r>
            <a:r>
              <a:rPr lang="fi-FI" dirty="0"/>
              <a:t> of dogs and breeders</a:t>
            </a:r>
          </a:p>
          <a:p>
            <a:r>
              <a:rPr lang="fi-FI" dirty="0"/>
              <a:t>Longitudinal studies on supply and demand </a:t>
            </a:r>
            <a:r>
              <a:rPr lang="fi-FI" b="1" dirty="0"/>
              <a:t>trends</a:t>
            </a:r>
            <a:r>
              <a:rPr lang="fi-FI" dirty="0"/>
              <a:t> (e.g. Popular breeds)</a:t>
            </a:r>
          </a:p>
          <a:p>
            <a:r>
              <a:rPr lang="fi-FI" dirty="0"/>
              <a:t>Campaign to explore or encourage interest in less popular breeds, variety is good, and look at buying by type/needs/lifestyle not specific breed; </a:t>
            </a:r>
            <a:r>
              <a:rPr lang="fi-FI" b="1" dirty="0"/>
              <a:t>peril of a breed being popular</a:t>
            </a:r>
          </a:p>
          <a:p>
            <a:r>
              <a:rPr lang="fi-FI" b="1" dirty="0"/>
              <a:t>Realistic timelines </a:t>
            </a:r>
            <a:r>
              <a:rPr lang="fi-FI" dirty="0"/>
              <a:t>for social and behavioural change</a:t>
            </a:r>
          </a:p>
          <a:p>
            <a:r>
              <a:rPr lang="fi-FI" dirty="0"/>
              <a:t>Any communication strategy for (human) behavioral change must be consistent and </a:t>
            </a:r>
            <a:r>
              <a:rPr lang="fi-FI" b="1" dirty="0"/>
              <a:t>sustainable</a:t>
            </a:r>
          </a:p>
          <a:p>
            <a:endParaRPr lang="fi-FI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283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9E879-74DB-1AFA-2C6D-805E7388E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…Demand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A396B-78E1-BB53-F698-4830B61BBC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b="1" dirty="0"/>
              <a:t>Market (buyer) research</a:t>
            </a:r>
            <a:r>
              <a:rPr lang="fi-FI" dirty="0"/>
              <a:t>: assess and understand the human population; changing demographics</a:t>
            </a:r>
          </a:p>
          <a:p>
            <a:r>
              <a:rPr lang="fi-FI" b="1" dirty="0"/>
              <a:t>Finding simple messages: </a:t>
            </a:r>
            <a:r>
              <a:rPr lang="fi-FI" dirty="0"/>
              <a:t>how long it takes to get a well-bred dog; value of a well-bred dog</a:t>
            </a:r>
          </a:p>
          <a:p>
            <a:r>
              <a:rPr lang="fi-FI" dirty="0"/>
              <a:t>Increase the </a:t>
            </a:r>
            <a:r>
              <a:rPr lang="fi-FI" b="1" dirty="0"/>
              <a:t>value</a:t>
            </a:r>
            <a:r>
              <a:rPr lang="fi-FI" dirty="0"/>
              <a:t> and the meaning in registered/pedigree dogs – certify or endorse better quality breeders</a:t>
            </a:r>
          </a:p>
          <a:p>
            <a:r>
              <a:rPr lang="fi-FI" dirty="0"/>
              <a:t>How to put some of the </a:t>
            </a:r>
            <a:r>
              <a:rPr lang="fi-FI" b="1" dirty="0"/>
              <a:t>responsibility</a:t>
            </a:r>
            <a:r>
              <a:rPr lang="fi-FI" dirty="0"/>
              <a:t> on to consumers/demand?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106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E9457-C99B-02D9-9382-60AF7D045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What to do after DHW?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C2A8B-3523-0833-C223-AF815B3E75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/>
              <a:t>Royal Canin communications/collaboration projects</a:t>
            </a:r>
          </a:p>
          <a:p>
            <a:r>
              <a:rPr lang="fi-FI" dirty="0"/>
              <a:t>Another Dog Health Workshop!</a:t>
            </a:r>
          </a:p>
          <a:p>
            <a:r>
              <a:rPr lang="fi-FI" dirty="0"/>
              <a:t>Investigate collaborations across researchers and other stakeholders to seek out data and information we need to guide action</a:t>
            </a:r>
          </a:p>
          <a:p>
            <a:r>
              <a:rPr lang="fi-FI" dirty="0"/>
              <a:t>Meet again, to prioritize and identify what could be achievable: virtual, IPFD hosts</a:t>
            </a:r>
          </a:p>
          <a:p>
            <a:r>
              <a:rPr lang="fi-FI" dirty="0"/>
              <a:t>Share successes where they exist; more information on practices by KCs to publish health programs on HSDD</a:t>
            </a:r>
          </a:p>
          <a:p>
            <a:r>
              <a:rPr lang="fi-FI" dirty="0"/>
              <a:t>Follow up after meeting to share contact details</a:t>
            </a:r>
          </a:p>
          <a:p>
            <a:r>
              <a:rPr lang="fi-FI" dirty="0"/>
              <a:t>Find the helpers – who is in the wider stakeholder community that we can try to bring into the stakeholder groups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80052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8C11C-E1D2-12E1-B4D5-DA0226410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/>
              <a:t>Key Words – what do you think of when you hear Supply and Demand?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49228A-75EF-FAB3-483D-27D804ECD94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/>
              <a:t>SUPPLY</a:t>
            </a:r>
          </a:p>
          <a:p>
            <a:r>
              <a:rPr lang="fi-FI" dirty="0"/>
              <a:t>Illegal trade</a:t>
            </a:r>
          </a:p>
          <a:p>
            <a:r>
              <a:rPr lang="fi-FI" dirty="0"/>
              <a:t>Homeless dogs</a:t>
            </a:r>
          </a:p>
          <a:p>
            <a:r>
              <a:rPr lang="fi-FI" dirty="0"/>
              <a:t>Puppy mills/unregulated high volume</a:t>
            </a:r>
          </a:p>
          <a:p>
            <a:r>
              <a:rPr lang="fi-FI" dirty="0"/>
              <a:t>Backyard breeders</a:t>
            </a:r>
          </a:p>
          <a:p>
            <a:r>
              <a:rPr lang="fi-FI" dirty="0"/>
              <a:t>Imports</a:t>
            </a:r>
          </a:p>
          <a:p>
            <a:r>
              <a:rPr lang="fi-FI" dirty="0"/>
              <a:t>Sufficent supply?</a:t>
            </a:r>
          </a:p>
          <a:p>
            <a:endParaRPr lang="fi-FI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1414FC8-C52A-02C8-6BA2-D4FA95121D3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/>
              <a:t>DEMAND</a:t>
            </a:r>
          </a:p>
          <a:p>
            <a:r>
              <a:rPr lang="fi-FI" dirty="0"/>
              <a:t>Dog buyers</a:t>
            </a:r>
          </a:p>
          <a:p>
            <a:r>
              <a:rPr lang="fi-FI" dirty="0"/>
              <a:t>Uneducated/how to educate owners</a:t>
            </a:r>
          </a:p>
          <a:p>
            <a:r>
              <a:rPr lang="fi-FI" dirty="0"/>
              <a:t>Volume of demand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64231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82765-745C-F817-AF21-C38E8FC09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/>
              <a:t>Discussion: Summary of Key issues and topics identified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C0E6D3B-F667-AF5C-8E42-1A944832C1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fi-FI" dirty="0"/>
              <a:t>How do we understand, and influence consumers (puppy buyers) and demand?</a:t>
            </a:r>
          </a:p>
          <a:p>
            <a:pPr marL="514350" indent="-514350">
              <a:buAutoNum type="arabicPeriod"/>
            </a:pPr>
            <a:r>
              <a:rPr lang="fi-FI" dirty="0"/>
              <a:t>Can we encourage or support ”good” supply?</a:t>
            </a:r>
          </a:p>
          <a:p>
            <a:pPr marL="514350" indent="-514350">
              <a:buAutoNum type="arabicPeriod"/>
            </a:pPr>
            <a:r>
              <a:rPr lang="fi-FI" dirty="0"/>
              <a:t>Understanding, and addressing imports/illegal trade and suppliers</a:t>
            </a:r>
          </a:p>
          <a:p>
            <a:pPr marL="514350" indent="-514350">
              <a:buFont typeface="+mj-lt"/>
              <a:buAutoNum type="arabicPeriod"/>
            </a:pPr>
            <a:r>
              <a:rPr lang="fi-FI" dirty="0"/>
              <a:t>Law/Government, and legal/gov’t control</a:t>
            </a:r>
          </a:p>
          <a:p>
            <a:pPr marL="514350" indent="-514350">
              <a:buFont typeface="+mj-lt"/>
              <a:buAutoNum type="arabicPeriod"/>
            </a:pPr>
            <a:r>
              <a:rPr lang="fi-FI" i="1" dirty="0"/>
              <a:t>Many others we did not have time for!</a:t>
            </a:r>
          </a:p>
        </p:txBody>
      </p:sp>
    </p:spTree>
    <p:extLst>
      <p:ext uri="{BB962C8B-B14F-4D97-AF65-F5344CB8AC3E}">
        <p14:creationId xmlns:p14="http://schemas.microsoft.com/office/powerpoint/2010/main" val="1243376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83308-22EF-2FC1-9674-B63FC1DD0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sz="4400" dirty="0"/>
              <a:t>Discussion: How do we influence consumers (puppy buyers) and steer demand?</a:t>
            </a:r>
            <a:br>
              <a:rPr lang="fi-FI" dirty="0"/>
            </a:br>
            <a:endParaRPr lang="fi-FI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0BCB74-B1FE-EF62-ADFC-1C0EB2A77E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/>
              <a:t>UNDERSTAND to be able to INFLUENCE</a:t>
            </a:r>
          </a:p>
          <a:p>
            <a:r>
              <a:rPr lang="fi-FI" dirty="0"/>
              <a:t>Balancing the messages between rescue/rehoming and buying responsibly</a:t>
            </a:r>
          </a:p>
          <a:p>
            <a:r>
              <a:rPr lang="fi-FI" dirty="0"/>
              <a:t>Can we build ’kudos’ or incentivise making responsible purchases?</a:t>
            </a:r>
          </a:p>
          <a:p>
            <a:r>
              <a:rPr lang="fi-FI" dirty="0"/>
              <a:t>Tackling consumer culture for instant puppy purchase</a:t>
            </a:r>
          </a:p>
          <a:p>
            <a:r>
              <a:rPr lang="fi-FI" dirty="0"/>
              <a:t>Kennel Clubs (and other reputatble groups) already have the information on how to buy... How to get that information out, and improve the KC authority (reputation) on this</a:t>
            </a:r>
          </a:p>
          <a:p>
            <a:r>
              <a:rPr lang="fi-FI" dirty="0"/>
              <a:t>Impact of changing demographic (Gen Z) buyers</a:t>
            </a:r>
          </a:p>
          <a:p>
            <a:endParaRPr lang="fi-FI" dirty="0"/>
          </a:p>
          <a:p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26487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DD74C-1F2A-E088-D620-A42456F88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/>
              <a:t>Discussion: Can we encourage or support ”good” suppliers?</a:t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F648B6-1E76-67F9-3520-3B8E2FEAB5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/>
              <a:t>Indentifying and describing (language) around good suppliers: e.g. Quality commercial vs just high-volume</a:t>
            </a:r>
          </a:p>
          <a:p>
            <a:r>
              <a:rPr lang="fi-FI" dirty="0"/>
              <a:t>In some countries, licensing exists but is not enforced, or maybe not utilized to distinguish between suppliers – certification schemes with trust needed or need communication</a:t>
            </a:r>
          </a:p>
          <a:p>
            <a:r>
              <a:rPr lang="fi-FI" dirty="0"/>
              <a:t>There are gaps in describing and identifying official/registered/licensed/ breeders – how can consumers know where to buy without simple messaging?</a:t>
            </a:r>
          </a:p>
          <a:p>
            <a:r>
              <a:rPr lang="fi-FI" dirty="0"/>
              <a:t>How can we support and encourage good breeders?</a:t>
            </a:r>
          </a:p>
          <a:p>
            <a:r>
              <a:rPr lang="fi-FI" dirty="0"/>
              <a:t>Reminding/informing that there are good breeders that are doing the right thing</a:t>
            </a:r>
          </a:p>
          <a:p>
            <a:r>
              <a:rPr lang="fi-FI" dirty="0"/>
              <a:t>Need for sufficent supply or expectations of buyers regarding supply</a:t>
            </a:r>
          </a:p>
        </p:txBody>
      </p:sp>
    </p:spTree>
    <p:extLst>
      <p:ext uri="{BB962C8B-B14F-4D97-AF65-F5344CB8AC3E}">
        <p14:creationId xmlns:p14="http://schemas.microsoft.com/office/powerpoint/2010/main" val="3099645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ED948-EE6E-41D7-FCE4-92CE93AEC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sz="4400" dirty="0"/>
              <a:t>Discussion: Understanding, and addressing imports/illegal trade and suppliers</a:t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FC997-881F-5DBD-0B60-365873D954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/>
              <a:t>Where do we get data on the illegal trade, and supply more generally?</a:t>
            </a:r>
          </a:p>
          <a:p>
            <a:r>
              <a:rPr lang="fi-FI" dirty="0"/>
              <a:t>There is a grey zone between legal and illegal suppliers in some (many) countries</a:t>
            </a:r>
          </a:p>
          <a:p>
            <a:r>
              <a:rPr lang="fi-FI" dirty="0"/>
              <a:t>Challenge in getting supply data from owners, as they cannot or will not report accurately on where they got the dog</a:t>
            </a:r>
          </a:p>
          <a:p>
            <a:r>
              <a:rPr lang="fi-FI" dirty="0"/>
              <a:t>Difficult, impossible to trace many supply sources; ”re-homing” from abroad, tracable?</a:t>
            </a:r>
          </a:p>
          <a:p>
            <a:r>
              <a:rPr lang="fi-FI" dirty="0"/>
              <a:t>The currently available data that does exist may be as holey as cheese</a:t>
            </a:r>
          </a:p>
        </p:txBody>
      </p:sp>
    </p:spTree>
    <p:extLst>
      <p:ext uri="{BB962C8B-B14F-4D97-AF65-F5344CB8AC3E}">
        <p14:creationId xmlns:p14="http://schemas.microsoft.com/office/powerpoint/2010/main" val="1011715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3EB2D-A0E2-6ED3-CABB-A9695B60A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/>
              <a:t>Discussion: Law/Government, and legal/gov’t control</a:t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774AE-6EB5-0818-8E28-7EACBA58AD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Public influence to buy well</a:t>
            </a:r>
          </a:p>
          <a:p>
            <a:r>
              <a:rPr lang="fi-FI" dirty="0"/>
              <a:t>How to lobby, and influence the gov’t effectively</a:t>
            </a:r>
          </a:p>
          <a:p>
            <a:r>
              <a:rPr lang="fi-FI" dirty="0"/>
              <a:t>Utilizing industry partners to have productive political discussions</a:t>
            </a:r>
          </a:p>
          <a:p>
            <a:r>
              <a:rPr lang="fi-FI" dirty="0"/>
              <a:t>High risk to dog breeding if we aren’t able to communicate and positively influence</a:t>
            </a:r>
          </a:p>
        </p:txBody>
      </p:sp>
    </p:spTree>
    <p:extLst>
      <p:ext uri="{BB962C8B-B14F-4D97-AF65-F5344CB8AC3E}">
        <p14:creationId xmlns:p14="http://schemas.microsoft.com/office/powerpoint/2010/main" val="1432669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1DB9E-ACA0-E8F2-BAC9-F073E4DA5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Ideas: Supply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E79FF-06FC-81D3-B2CA-00F923823A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/>
              <a:t>Describe the cost (and cost benefits) of a healthy puppy/dog</a:t>
            </a:r>
          </a:p>
          <a:p>
            <a:r>
              <a:rPr lang="fi-FI" b="1" dirty="0"/>
              <a:t>Traceability</a:t>
            </a:r>
            <a:r>
              <a:rPr lang="fi-FI" dirty="0"/>
              <a:t> of dogs and breeders</a:t>
            </a:r>
          </a:p>
          <a:p>
            <a:r>
              <a:rPr lang="fi-FI" b="1" dirty="0"/>
              <a:t>Mandatory permenant ID </a:t>
            </a:r>
            <a:r>
              <a:rPr lang="fi-FI" dirty="0"/>
              <a:t>(microchip, DNA, etc.); with appropriate databases for breeder/owner etc. that can be kept up to date or manadatory up to date; breeder metadata?; harmonized and accessible databases</a:t>
            </a:r>
          </a:p>
          <a:p>
            <a:r>
              <a:rPr lang="fi-FI" dirty="0"/>
              <a:t>KC who advertise available puppy litters from breeders can have positive influence in consumer demand</a:t>
            </a:r>
          </a:p>
          <a:p>
            <a:r>
              <a:rPr lang="fi-FI" dirty="0"/>
              <a:t>How to build trust or authority in reputable advisors and </a:t>
            </a:r>
            <a:r>
              <a:rPr lang="fi-FI" b="1" dirty="0"/>
              <a:t>create solid aliances </a:t>
            </a:r>
            <a:r>
              <a:rPr lang="fi-FI" dirty="0"/>
              <a:t>– vets, KCs, breeders, welfare, rescue, etc. </a:t>
            </a:r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fi-FI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478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36F5B-706E-2A75-8985-D40709C4D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…Supply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9542A1-D379-D06A-5011-F4B5D0F96A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Potential of </a:t>
            </a:r>
            <a:r>
              <a:rPr lang="fi-FI" b="1" dirty="0"/>
              <a:t>Certification</a:t>
            </a:r>
            <a:r>
              <a:rPr lang="fi-FI" dirty="0"/>
              <a:t> of International Breeding Programs</a:t>
            </a:r>
          </a:p>
          <a:p>
            <a:r>
              <a:rPr lang="fi-FI" dirty="0"/>
              <a:t>Influencing or </a:t>
            </a:r>
            <a:r>
              <a:rPr lang="fi-FI" b="1" dirty="0"/>
              <a:t>reaching the very small suppliers </a:t>
            </a:r>
            <a:r>
              <a:rPr lang="fi-FI" dirty="0"/>
              <a:t>to encourage good practices, which in some cases make up the majority of total registrations</a:t>
            </a:r>
          </a:p>
          <a:p>
            <a:r>
              <a:rPr lang="fi-FI" dirty="0"/>
              <a:t>Encouraging and developing good breeders and suppliers – education, motivations</a:t>
            </a:r>
          </a:p>
          <a:p>
            <a:r>
              <a:rPr lang="fi-FI" dirty="0"/>
              <a:t>Recruit good dog breeders; </a:t>
            </a:r>
            <a:r>
              <a:rPr lang="fi-FI" b="1" dirty="0"/>
              <a:t>mentoring</a:t>
            </a:r>
            <a:r>
              <a:rPr lang="fi-FI" dirty="0"/>
              <a:t>, training support AND encouraging breed club participation and activity</a:t>
            </a:r>
          </a:p>
          <a:p>
            <a:r>
              <a:rPr lang="fi-FI" dirty="0"/>
              <a:t>Being a reponsible breeder can be something to </a:t>
            </a:r>
            <a:r>
              <a:rPr lang="fi-FI" b="1" dirty="0"/>
              <a:t>be proud </a:t>
            </a:r>
            <a:r>
              <a:rPr lang="fi-FI" dirty="0"/>
              <a:t>of!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526653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26</TotalTime>
  <Words>886</Words>
  <Application>Microsoft Office PowerPoint</Application>
  <PresentationFormat>Widescreen</PresentationFormat>
  <Paragraphs>82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Corbel</vt:lpstr>
      <vt:lpstr>Depth</vt:lpstr>
      <vt:lpstr>Theme: Supply and Demand</vt:lpstr>
      <vt:lpstr>Key Words – what do you think of when you hear Supply and Demand?</vt:lpstr>
      <vt:lpstr>Discussion: Summary of Key issues and topics identified</vt:lpstr>
      <vt:lpstr>Discussion: How do we influence consumers (puppy buyers) and steer demand? </vt:lpstr>
      <vt:lpstr>Discussion: Can we encourage or support ”good” suppliers? </vt:lpstr>
      <vt:lpstr>Discussion: Understanding, and addressing imports/illegal trade and suppliers </vt:lpstr>
      <vt:lpstr>Discussion: Law/Government, and legal/gov’t control </vt:lpstr>
      <vt:lpstr>Practical Ideas: Supply</vt:lpstr>
      <vt:lpstr>…Supply</vt:lpstr>
      <vt:lpstr>Practical ideas: Demand</vt:lpstr>
      <vt:lpstr>…Demand</vt:lpstr>
      <vt:lpstr>What to do after DHW?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Omistaja</dc:creator>
  <cp:lastModifiedBy>Aimee Llewellyn-Zaidi</cp:lastModifiedBy>
  <cp:revision>3</cp:revision>
  <dcterms:created xsi:type="dcterms:W3CDTF">2024-06-14T14:40:40Z</dcterms:created>
  <dcterms:modified xsi:type="dcterms:W3CDTF">2024-06-14T18:58:16Z</dcterms:modified>
</cp:coreProperties>
</file>