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2" r:id="rId7"/>
    <p:sldId id="261" r:id="rId8"/>
  </p:sldIdLst>
  <p:sldSz cx="12192000" cy="6858000"/>
  <p:notesSz cx="6858000" cy="9144000"/>
  <p:defaultText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0" autoAdjust="0"/>
    <p:restoredTop sz="94660"/>
  </p:normalViewPr>
  <p:slideViewPr>
    <p:cSldViewPr snapToGrid="0">
      <p:cViewPr varScale="1">
        <p:scale>
          <a:sx n="87" d="100"/>
          <a:sy n="87" d="100"/>
        </p:scale>
        <p:origin x="36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DA2B-281C-5608-B656-212F986670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FI"/>
          </a:p>
        </p:txBody>
      </p:sp>
      <p:sp>
        <p:nvSpPr>
          <p:cNvPr id="3" name="Subtitle 2">
            <a:extLst>
              <a:ext uri="{FF2B5EF4-FFF2-40B4-BE49-F238E27FC236}">
                <a16:creationId xmlns:a16="http://schemas.microsoft.com/office/drawing/2014/main" id="{9D4338BF-1A3C-BB36-B097-99491CD83D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FI"/>
          </a:p>
        </p:txBody>
      </p:sp>
      <p:sp>
        <p:nvSpPr>
          <p:cNvPr id="4" name="Date Placeholder 3">
            <a:extLst>
              <a:ext uri="{FF2B5EF4-FFF2-40B4-BE49-F238E27FC236}">
                <a16:creationId xmlns:a16="http://schemas.microsoft.com/office/drawing/2014/main" id="{5F91E097-39A5-77AB-A2C9-F6E42993D6C1}"/>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3FC697D4-3045-2C84-6248-DD630CBD695D}"/>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C71A5C37-054A-9126-274F-C311AB5A958D}"/>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85184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AE259-0197-ECB8-6AA6-73B4D05AFAD3}"/>
              </a:ext>
            </a:extLst>
          </p:cNvPr>
          <p:cNvSpPr>
            <a:spLocks noGrp="1"/>
          </p:cNvSpPr>
          <p:nvPr>
            <p:ph type="title"/>
          </p:nvPr>
        </p:nvSpPr>
        <p:spPr/>
        <p:txBody>
          <a:bodyPr/>
          <a:lstStyle/>
          <a:p>
            <a:r>
              <a:rPr lang="en-US"/>
              <a:t>Click to edit Master title style</a:t>
            </a:r>
            <a:endParaRPr lang="en-FI"/>
          </a:p>
        </p:txBody>
      </p:sp>
      <p:sp>
        <p:nvSpPr>
          <p:cNvPr id="3" name="Vertical Text Placeholder 2">
            <a:extLst>
              <a:ext uri="{FF2B5EF4-FFF2-40B4-BE49-F238E27FC236}">
                <a16:creationId xmlns:a16="http://schemas.microsoft.com/office/drawing/2014/main" id="{E53A6A75-1F28-039D-1551-EBB6BB10D2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9B41095F-B6A0-D943-8BDB-25CA89E7ECAF}"/>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F06DA5CF-44D5-9221-9C33-EBF992547332}"/>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86C63FA8-F7C6-55A7-F625-18AC418C54C7}"/>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3249034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89DCB5-5F4B-8AAF-BD52-5CA276BF46E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FI"/>
          </a:p>
        </p:txBody>
      </p:sp>
      <p:sp>
        <p:nvSpPr>
          <p:cNvPr id="3" name="Vertical Text Placeholder 2">
            <a:extLst>
              <a:ext uri="{FF2B5EF4-FFF2-40B4-BE49-F238E27FC236}">
                <a16:creationId xmlns:a16="http://schemas.microsoft.com/office/drawing/2014/main" id="{8C0F3C18-48F4-D159-5772-9A051F9D87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75705C67-DA8C-7A89-0A61-160D1B9AA049}"/>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B6263DF4-0606-B87E-26E9-D90BB69E540A}"/>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5C49EB98-6219-1C38-26E5-F443EB08BED9}"/>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696637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9F49A-9B0D-E69A-1722-658D4C362B66}"/>
              </a:ext>
            </a:extLst>
          </p:cNvPr>
          <p:cNvSpPr>
            <a:spLocks noGrp="1"/>
          </p:cNvSpPr>
          <p:nvPr>
            <p:ph type="title"/>
          </p:nvPr>
        </p:nvSpPr>
        <p:spPr/>
        <p:txBody>
          <a:bodyPr/>
          <a:lstStyle/>
          <a:p>
            <a:r>
              <a:rPr lang="en-US"/>
              <a:t>Click to edit Master title style</a:t>
            </a:r>
            <a:endParaRPr lang="en-FI"/>
          </a:p>
        </p:txBody>
      </p:sp>
      <p:sp>
        <p:nvSpPr>
          <p:cNvPr id="3" name="Content Placeholder 2">
            <a:extLst>
              <a:ext uri="{FF2B5EF4-FFF2-40B4-BE49-F238E27FC236}">
                <a16:creationId xmlns:a16="http://schemas.microsoft.com/office/drawing/2014/main" id="{1607E5B6-22C0-70F4-AA61-B4B34886B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4C862F09-40BB-9B9F-BD5C-B59743B9FC41}"/>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F6724330-B438-7B7E-D875-429019322368}"/>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5FE37CBD-45EE-3DF5-A040-56E969E7541E}"/>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3006511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0814F-DFD2-5A22-B18B-5B80AA5FEC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FI"/>
          </a:p>
        </p:txBody>
      </p:sp>
      <p:sp>
        <p:nvSpPr>
          <p:cNvPr id="3" name="Text Placeholder 2">
            <a:extLst>
              <a:ext uri="{FF2B5EF4-FFF2-40B4-BE49-F238E27FC236}">
                <a16:creationId xmlns:a16="http://schemas.microsoft.com/office/drawing/2014/main" id="{87EFA9CD-FC9E-0B22-BDB2-9B73490864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22BF0C-E766-333D-8584-318BB7D79063}"/>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35A0C5E6-15A8-8B87-3C38-D0E7911C0F96}"/>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DB2BCA54-2131-0E8F-AFD5-99A32ADC9234}"/>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19606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1F7AC-79C8-CBE1-2576-1BDC89AE5D97}"/>
              </a:ext>
            </a:extLst>
          </p:cNvPr>
          <p:cNvSpPr>
            <a:spLocks noGrp="1"/>
          </p:cNvSpPr>
          <p:nvPr>
            <p:ph type="title"/>
          </p:nvPr>
        </p:nvSpPr>
        <p:spPr/>
        <p:txBody>
          <a:bodyPr/>
          <a:lstStyle/>
          <a:p>
            <a:r>
              <a:rPr lang="en-US"/>
              <a:t>Click to edit Master title style</a:t>
            </a:r>
            <a:endParaRPr lang="en-FI"/>
          </a:p>
        </p:txBody>
      </p:sp>
      <p:sp>
        <p:nvSpPr>
          <p:cNvPr id="3" name="Content Placeholder 2">
            <a:extLst>
              <a:ext uri="{FF2B5EF4-FFF2-40B4-BE49-F238E27FC236}">
                <a16:creationId xmlns:a16="http://schemas.microsoft.com/office/drawing/2014/main" id="{33696E07-C255-BFEF-A3A4-FCFFDE1818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Content Placeholder 3">
            <a:extLst>
              <a:ext uri="{FF2B5EF4-FFF2-40B4-BE49-F238E27FC236}">
                <a16:creationId xmlns:a16="http://schemas.microsoft.com/office/drawing/2014/main" id="{97D33EA2-F4F4-E5F8-DA36-0021DEE0C7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5" name="Date Placeholder 4">
            <a:extLst>
              <a:ext uri="{FF2B5EF4-FFF2-40B4-BE49-F238E27FC236}">
                <a16:creationId xmlns:a16="http://schemas.microsoft.com/office/drawing/2014/main" id="{74D42FFC-4810-D02C-8D8D-D654276543DF}"/>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6" name="Footer Placeholder 5">
            <a:extLst>
              <a:ext uri="{FF2B5EF4-FFF2-40B4-BE49-F238E27FC236}">
                <a16:creationId xmlns:a16="http://schemas.microsoft.com/office/drawing/2014/main" id="{915E13AB-7612-35B3-75C5-E7B78E2E6A56}"/>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B275328D-A9A0-A55E-D973-CB0B032C6DCA}"/>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18837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6DA25-3EB0-B48A-00C0-8B59FFE2A017}"/>
              </a:ext>
            </a:extLst>
          </p:cNvPr>
          <p:cNvSpPr>
            <a:spLocks noGrp="1"/>
          </p:cNvSpPr>
          <p:nvPr>
            <p:ph type="title"/>
          </p:nvPr>
        </p:nvSpPr>
        <p:spPr>
          <a:xfrm>
            <a:off x="839788" y="365125"/>
            <a:ext cx="10515600" cy="1325563"/>
          </a:xfrm>
        </p:spPr>
        <p:txBody>
          <a:bodyPr/>
          <a:lstStyle/>
          <a:p>
            <a:r>
              <a:rPr lang="en-US"/>
              <a:t>Click to edit Master title style</a:t>
            </a:r>
            <a:endParaRPr lang="en-FI"/>
          </a:p>
        </p:txBody>
      </p:sp>
      <p:sp>
        <p:nvSpPr>
          <p:cNvPr id="3" name="Text Placeholder 2">
            <a:extLst>
              <a:ext uri="{FF2B5EF4-FFF2-40B4-BE49-F238E27FC236}">
                <a16:creationId xmlns:a16="http://schemas.microsoft.com/office/drawing/2014/main" id="{F0191BD3-1D38-2187-62DF-079CF65F0C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1DB3E5-745A-5067-EDE9-39FB05C3C8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5" name="Text Placeholder 4">
            <a:extLst>
              <a:ext uri="{FF2B5EF4-FFF2-40B4-BE49-F238E27FC236}">
                <a16:creationId xmlns:a16="http://schemas.microsoft.com/office/drawing/2014/main" id="{25096D74-FDC8-828D-084C-8459EB5050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41186B-5CE2-97FA-57D3-2D326B6964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7" name="Date Placeholder 6">
            <a:extLst>
              <a:ext uri="{FF2B5EF4-FFF2-40B4-BE49-F238E27FC236}">
                <a16:creationId xmlns:a16="http://schemas.microsoft.com/office/drawing/2014/main" id="{3D58727A-2A09-954E-639C-B4386BD647B7}"/>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8" name="Footer Placeholder 7">
            <a:extLst>
              <a:ext uri="{FF2B5EF4-FFF2-40B4-BE49-F238E27FC236}">
                <a16:creationId xmlns:a16="http://schemas.microsoft.com/office/drawing/2014/main" id="{FD1789FF-14F6-8EC9-A70F-D825CB64ABE7}"/>
              </a:ext>
            </a:extLst>
          </p:cNvPr>
          <p:cNvSpPr>
            <a:spLocks noGrp="1"/>
          </p:cNvSpPr>
          <p:nvPr>
            <p:ph type="ftr" sz="quarter" idx="11"/>
          </p:nvPr>
        </p:nvSpPr>
        <p:spPr/>
        <p:txBody>
          <a:bodyPr/>
          <a:lstStyle/>
          <a:p>
            <a:endParaRPr lang="en-FI"/>
          </a:p>
        </p:txBody>
      </p:sp>
      <p:sp>
        <p:nvSpPr>
          <p:cNvPr id="9" name="Slide Number Placeholder 8">
            <a:extLst>
              <a:ext uri="{FF2B5EF4-FFF2-40B4-BE49-F238E27FC236}">
                <a16:creationId xmlns:a16="http://schemas.microsoft.com/office/drawing/2014/main" id="{77603435-A4EF-0FFB-7696-D72B3C798021}"/>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1108694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F174B-FF54-8FAE-03F2-E7740AAAB36E}"/>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626B2D5C-AF6D-BADA-CCB9-254477B42F8A}"/>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4" name="Footer Placeholder 3">
            <a:extLst>
              <a:ext uri="{FF2B5EF4-FFF2-40B4-BE49-F238E27FC236}">
                <a16:creationId xmlns:a16="http://schemas.microsoft.com/office/drawing/2014/main" id="{A0D976CA-5425-3D49-80B4-7289551DEDDA}"/>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E5B4ACD7-3382-23F9-5193-F17A7F103721}"/>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18703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94B759-8F9C-B9A4-4CBA-4C77F2A7161C}"/>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3" name="Footer Placeholder 2">
            <a:extLst>
              <a:ext uri="{FF2B5EF4-FFF2-40B4-BE49-F238E27FC236}">
                <a16:creationId xmlns:a16="http://schemas.microsoft.com/office/drawing/2014/main" id="{AD7251B2-2F37-09BB-B357-D734B5AA501C}"/>
              </a:ext>
            </a:extLst>
          </p:cNvPr>
          <p:cNvSpPr>
            <a:spLocks noGrp="1"/>
          </p:cNvSpPr>
          <p:nvPr>
            <p:ph type="ftr" sz="quarter" idx="11"/>
          </p:nvPr>
        </p:nvSpPr>
        <p:spPr/>
        <p:txBody>
          <a:bodyPr/>
          <a:lstStyle/>
          <a:p>
            <a:endParaRPr lang="en-FI"/>
          </a:p>
        </p:txBody>
      </p:sp>
      <p:sp>
        <p:nvSpPr>
          <p:cNvPr id="4" name="Slide Number Placeholder 3">
            <a:extLst>
              <a:ext uri="{FF2B5EF4-FFF2-40B4-BE49-F238E27FC236}">
                <a16:creationId xmlns:a16="http://schemas.microsoft.com/office/drawing/2014/main" id="{D7337EAA-10D8-BA55-40A2-3A960E6F2DD4}"/>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60742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BB949-6BEB-C3D9-21C5-EFE33F200C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FI"/>
          </a:p>
        </p:txBody>
      </p:sp>
      <p:sp>
        <p:nvSpPr>
          <p:cNvPr id="3" name="Content Placeholder 2">
            <a:extLst>
              <a:ext uri="{FF2B5EF4-FFF2-40B4-BE49-F238E27FC236}">
                <a16:creationId xmlns:a16="http://schemas.microsoft.com/office/drawing/2014/main" id="{3511B431-0255-EA1C-0F7F-C31AC9605C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Text Placeholder 3">
            <a:extLst>
              <a:ext uri="{FF2B5EF4-FFF2-40B4-BE49-F238E27FC236}">
                <a16:creationId xmlns:a16="http://schemas.microsoft.com/office/drawing/2014/main" id="{7B9BA81A-AEE8-9AAC-5C04-A75500DBE6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88D769-159B-A67E-2EBD-1471F5EDDB27}"/>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6" name="Footer Placeholder 5">
            <a:extLst>
              <a:ext uri="{FF2B5EF4-FFF2-40B4-BE49-F238E27FC236}">
                <a16:creationId xmlns:a16="http://schemas.microsoft.com/office/drawing/2014/main" id="{550B43D2-9422-8C0E-1F10-5BDE3C0060ED}"/>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20508209-EE87-FED7-E9BE-B05C00A7BB4C}"/>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171484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5EC64-638A-6284-AE6F-0A9438FB6A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FI"/>
          </a:p>
        </p:txBody>
      </p:sp>
      <p:sp>
        <p:nvSpPr>
          <p:cNvPr id="3" name="Picture Placeholder 2">
            <a:extLst>
              <a:ext uri="{FF2B5EF4-FFF2-40B4-BE49-F238E27FC236}">
                <a16:creationId xmlns:a16="http://schemas.microsoft.com/office/drawing/2014/main" id="{7629B6D5-2C69-B707-FA05-E1F211F1B9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I"/>
          </a:p>
        </p:txBody>
      </p:sp>
      <p:sp>
        <p:nvSpPr>
          <p:cNvPr id="4" name="Text Placeholder 3">
            <a:extLst>
              <a:ext uri="{FF2B5EF4-FFF2-40B4-BE49-F238E27FC236}">
                <a16:creationId xmlns:a16="http://schemas.microsoft.com/office/drawing/2014/main" id="{18F30EA7-CC00-012D-34F2-D6F9581366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2F29C3-A705-B3DB-7C9E-2D7A08516150}"/>
              </a:ext>
            </a:extLst>
          </p:cNvPr>
          <p:cNvSpPr>
            <a:spLocks noGrp="1"/>
          </p:cNvSpPr>
          <p:nvPr>
            <p:ph type="dt" sz="half" idx="10"/>
          </p:nvPr>
        </p:nvSpPr>
        <p:spPr/>
        <p:txBody>
          <a:bodyPr/>
          <a:lstStyle/>
          <a:p>
            <a:fld id="{DD62272C-4139-45C7-B3A4-493A0D9ED675}" type="datetimeFigureOut">
              <a:rPr lang="en-FI" smtClean="0"/>
              <a:t>14/06/2024</a:t>
            </a:fld>
            <a:endParaRPr lang="en-FI"/>
          </a:p>
        </p:txBody>
      </p:sp>
      <p:sp>
        <p:nvSpPr>
          <p:cNvPr id="6" name="Footer Placeholder 5">
            <a:extLst>
              <a:ext uri="{FF2B5EF4-FFF2-40B4-BE49-F238E27FC236}">
                <a16:creationId xmlns:a16="http://schemas.microsoft.com/office/drawing/2014/main" id="{B258B449-C9D3-841B-A55B-F4CF09A3C023}"/>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FD9E287B-E6C0-8062-E427-58C113366B1C}"/>
              </a:ext>
            </a:extLst>
          </p:cNvPr>
          <p:cNvSpPr>
            <a:spLocks noGrp="1"/>
          </p:cNvSpPr>
          <p:nvPr>
            <p:ph type="sldNum" sz="quarter" idx="12"/>
          </p:nvPr>
        </p:nvSpPr>
        <p:spPr/>
        <p:txBody>
          <a:bodyPr/>
          <a:lstStyle/>
          <a:p>
            <a:fld id="{B315D4A4-D278-4818-BD74-494FD537EF37}" type="slidenum">
              <a:rPr lang="en-FI" smtClean="0"/>
              <a:t>‹#›</a:t>
            </a:fld>
            <a:endParaRPr lang="en-FI"/>
          </a:p>
        </p:txBody>
      </p:sp>
    </p:spTree>
    <p:extLst>
      <p:ext uri="{BB962C8B-B14F-4D97-AF65-F5344CB8AC3E}">
        <p14:creationId xmlns:p14="http://schemas.microsoft.com/office/powerpoint/2010/main" val="3141697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ADB58F-ACE7-4C07-2B97-7249E6B32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FI"/>
          </a:p>
        </p:txBody>
      </p:sp>
      <p:sp>
        <p:nvSpPr>
          <p:cNvPr id="3" name="Text Placeholder 2">
            <a:extLst>
              <a:ext uri="{FF2B5EF4-FFF2-40B4-BE49-F238E27FC236}">
                <a16:creationId xmlns:a16="http://schemas.microsoft.com/office/drawing/2014/main" id="{1A056A94-94F2-545D-4E7A-F1E4A33E6F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46D3842A-21A1-DF31-C7F2-7B61A539E1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62272C-4139-45C7-B3A4-493A0D9ED675}" type="datetimeFigureOut">
              <a:rPr lang="en-FI" smtClean="0"/>
              <a:t>14/06/2024</a:t>
            </a:fld>
            <a:endParaRPr lang="en-FI"/>
          </a:p>
        </p:txBody>
      </p:sp>
      <p:sp>
        <p:nvSpPr>
          <p:cNvPr id="5" name="Footer Placeholder 4">
            <a:extLst>
              <a:ext uri="{FF2B5EF4-FFF2-40B4-BE49-F238E27FC236}">
                <a16:creationId xmlns:a16="http://schemas.microsoft.com/office/drawing/2014/main" id="{6F9A4597-7DDD-7F0E-703E-6E9C6BCA63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I"/>
          </a:p>
        </p:txBody>
      </p:sp>
      <p:sp>
        <p:nvSpPr>
          <p:cNvPr id="6" name="Slide Number Placeholder 5">
            <a:extLst>
              <a:ext uri="{FF2B5EF4-FFF2-40B4-BE49-F238E27FC236}">
                <a16:creationId xmlns:a16="http://schemas.microsoft.com/office/drawing/2014/main" id="{FED53F2E-883A-C0FA-37E0-ACF7894E93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15D4A4-D278-4818-BD74-494FD537EF37}" type="slidenum">
              <a:rPr lang="en-FI" smtClean="0"/>
              <a:t>‹#›</a:t>
            </a:fld>
            <a:endParaRPr lang="en-FI"/>
          </a:p>
        </p:txBody>
      </p:sp>
    </p:spTree>
    <p:extLst>
      <p:ext uri="{BB962C8B-B14F-4D97-AF65-F5344CB8AC3E}">
        <p14:creationId xmlns:p14="http://schemas.microsoft.com/office/powerpoint/2010/main" val="3942420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D336F-87B2-61E0-ECA9-686EA6418BEC}"/>
              </a:ext>
            </a:extLst>
          </p:cNvPr>
          <p:cNvSpPr>
            <a:spLocks noGrp="1"/>
          </p:cNvSpPr>
          <p:nvPr>
            <p:ph type="ctrTitle"/>
          </p:nvPr>
        </p:nvSpPr>
        <p:spPr>
          <a:xfrm>
            <a:off x="1108253" y="1339990"/>
            <a:ext cx="9975494" cy="2089010"/>
          </a:xfrm>
        </p:spPr>
        <p:txBody>
          <a:bodyPr>
            <a:normAutofit fontScale="90000"/>
          </a:bodyPr>
          <a:lstStyle/>
          <a:p>
            <a:br>
              <a:rPr lang="en-US" sz="3600" kern="100" dirty="0">
                <a:effectLst/>
                <a:latin typeface="Calibri" panose="020F0502020204030204" pitchFamily="34" charset="0"/>
                <a:ea typeface="Calibri" panose="020F0502020204030204" pitchFamily="34" charset="0"/>
                <a:cs typeface="Times New Roman" panose="02020603050405020304" pitchFamily="18" charset="0"/>
              </a:rPr>
            </a:br>
            <a:br>
              <a:rPr lang="en-US" sz="3600" kern="100" dirty="0">
                <a:effectLst/>
                <a:latin typeface="Calibri" panose="020F0502020204030204" pitchFamily="34" charset="0"/>
                <a:ea typeface="Calibri" panose="020F0502020204030204" pitchFamily="34" charset="0"/>
                <a:cs typeface="Times New Roman" panose="02020603050405020304" pitchFamily="18" charset="0"/>
              </a:rPr>
            </a:br>
            <a:r>
              <a:rPr lang="en-US" sz="4000" kern="100" dirty="0">
                <a:effectLst/>
                <a:latin typeface="Calibri" panose="020F0502020204030204" pitchFamily="34" charset="0"/>
                <a:ea typeface="Calibri" panose="020F0502020204030204" pitchFamily="34" charset="0"/>
                <a:cs typeface="Times New Roman" panose="02020603050405020304" pitchFamily="18" charset="0"/>
              </a:rPr>
              <a:t>Breakout session #4 </a:t>
            </a:r>
            <a:br>
              <a:rPr lang="en-US" sz="4000" kern="100" dirty="0">
                <a:effectLst/>
                <a:latin typeface="Calibri" panose="020F0502020204030204" pitchFamily="34" charset="0"/>
                <a:ea typeface="Calibri" panose="020F0502020204030204" pitchFamily="34" charset="0"/>
                <a:cs typeface="Times New Roman" panose="02020603050405020304" pitchFamily="18" charset="0"/>
              </a:rPr>
            </a:br>
            <a:r>
              <a:rPr lang="en-US" sz="4000" kern="100" dirty="0">
                <a:effectLst/>
                <a:latin typeface="Calibri" panose="020F0502020204030204" pitchFamily="34" charset="0"/>
                <a:ea typeface="Calibri" panose="020F0502020204030204" pitchFamily="34" charset="0"/>
                <a:cs typeface="Times New Roman" panose="02020603050405020304" pitchFamily="18" charset="0"/>
              </a:rPr>
              <a:t>Does the </a:t>
            </a:r>
            <a:r>
              <a:rPr lang="en-US" sz="4000" kern="100" dirty="0" err="1">
                <a:effectLst/>
                <a:latin typeface="Calibri" panose="020F0502020204030204" pitchFamily="34" charset="0"/>
                <a:ea typeface="Calibri" panose="020F0502020204030204" pitchFamily="34" charset="0"/>
                <a:cs typeface="Times New Roman" panose="02020603050405020304" pitchFamily="18" charset="0"/>
              </a:rPr>
              <a:t>Colour</a:t>
            </a:r>
            <a:r>
              <a:rPr lang="en-US" sz="4000" kern="100" dirty="0">
                <a:effectLst/>
                <a:latin typeface="Calibri" panose="020F0502020204030204" pitchFamily="34" charset="0"/>
                <a:ea typeface="Calibri" panose="020F0502020204030204" pitchFamily="34" charset="0"/>
                <a:cs typeface="Times New Roman" panose="02020603050405020304" pitchFamily="18" charset="0"/>
              </a:rPr>
              <a:t> Matter? Defining Breed vs Variety</a:t>
            </a:r>
            <a:br>
              <a:rPr lang="en-US" sz="3600" kern="100" dirty="0">
                <a:effectLst/>
                <a:latin typeface="Calibri" panose="020F0502020204030204" pitchFamily="34" charset="0"/>
                <a:ea typeface="Calibri" panose="020F0502020204030204" pitchFamily="34" charset="0"/>
                <a:cs typeface="Times New Roman" panose="02020603050405020304" pitchFamily="18" charset="0"/>
              </a:rPr>
            </a:br>
            <a:br>
              <a:rPr lang="en-FI" sz="3600" kern="100" dirty="0">
                <a:effectLst/>
                <a:latin typeface="Calibri" panose="020F0502020204030204" pitchFamily="34" charset="0"/>
                <a:ea typeface="Calibri" panose="020F0502020204030204" pitchFamily="34" charset="0"/>
                <a:cs typeface="Times New Roman" panose="02020603050405020304" pitchFamily="18" charset="0"/>
              </a:rPr>
            </a:b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5th IPFD International Dog Health Workshop</a:t>
            </a:r>
            <a:br>
              <a:rPr lang="en-US" sz="3600" kern="100" dirty="0">
                <a:effectLst/>
                <a:latin typeface="Calibri" panose="020F0502020204030204" pitchFamily="34" charset="0"/>
                <a:ea typeface="Calibri" panose="020F0502020204030204" pitchFamily="34" charset="0"/>
                <a:cs typeface="Times New Roman" panose="02020603050405020304" pitchFamily="18" charset="0"/>
              </a:rPr>
            </a:b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Helsinki, Finland.</a:t>
            </a:r>
            <a:endParaRPr lang="en-FI" sz="8800" dirty="0"/>
          </a:p>
        </p:txBody>
      </p:sp>
      <p:pic>
        <p:nvPicPr>
          <p:cNvPr id="5" name="Picture 4">
            <a:extLst>
              <a:ext uri="{FF2B5EF4-FFF2-40B4-BE49-F238E27FC236}">
                <a16:creationId xmlns:a16="http://schemas.microsoft.com/office/drawing/2014/main" id="{A3E85173-B54D-62F2-1286-6A6DA3951E46}"/>
              </a:ext>
            </a:extLst>
          </p:cNvPr>
          <p:cNvPicPr>
            <a:picLocks noChangeAspect="1"/>
          </p:cNvPicPr>
          <p:nvPr/>
        </p:nvPicPr>
        <p:blipFill>
          <a:blip r:embed="rId2"/>
          <a:stretch>
            <a:fillRect/>
          </a:stretch>
        </p:blipFill>
        <p:spPr>
          <a:xfrm>
            <a:off x="4016915" y="3429000"/>
            <a:ext cx="4158170" cy="3429000"/>
          </a:xfrm>
          <a:prstGeom prst="rect">
            <a:avLst/>
          </a:prstGeom>
        </p:spPr>
      </p:pic>
    </p:spTree>
    <p:extLst>
      <p:ext uri="{BB962C8B-B14F-4D97-AF65-F5344CB8AC3E}">
        <p14:creationId xmlns:p14="http://schemas.microsoft.com/office/powerpoint/2010/main" val="428453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B6F85A-AC86-B402-4407-88408ADE351F}"/>
              </a:ext>
            </a:extLst>
          </p:cNvPr>
          <p:cNvSpPr txBox="1"/>
          <p:nvPr/>
        </p:nvSpPr>
        <p:spPr>
          <a:xfrm>
            <a:off x="590312" y="603589"/>
            <a:ext cx="11172529" cy="6740307"/>
          </a:xfrm>
          <a:prstGeom prst="rect">
            <a:avLst/>
          </a:prstGeom>
          <a:noFill/>
        </p:spPr>
        <p:txBody>
          <a:bodyPr wrap="square" rtlCol="0">
            <a:spAutoFit/>
          </a:bodyPr>
          <a:lstStyle/>
          <a:p>
            <a:r>
              <a:rPr lang="en-US" b="1" dirty="0"/>
              <a:t>People: </a:t>
            </a:r>
          </a:p>
          <a:p>
            <a:endParaRPr lang="en-US" b="1" dirty="0"/>
          </a:p>
          <a:p>
            <a:r>
              <a:rPr lang="en-US" dirty="0"/>
              <a:t>Scientist, breeding advisors, breeders, vets, historians, Kennel club breeding board members and </a:t>
            </a:r>
          </a:p>
          <a:p>
            <a:r>
              <a:rPr lang="en-US" dirty="0"/>
              <a:t>leaders, people working in animal protection services</a:t>
            </a:r>
          </a:p>
          <a:p>
            <a:endParaRPr lang="en-US" dirty="0"/>
          </a:p>
          <a:p>
            <a:r>
              <a:rPr lang="en-US" b="1" dirty="0"/>
              <a:t>Open discussion about the topic:</a:t>
            </a:r>
          </a:p>
          <a:p>
            <a:endParaRPr lang="en-US" b="1" dirty="0"/>
          </a:p>
          <a:p>
            <a:r>
              <a:rPr lang="en-US" sz="1400" dirty="0"/>
              <a:t>What makes cross breeding hard to do?</a:t>
            </a:r>
          </a:p>
          <a:p>
            <a:r>
              <a:rPr lang="en-US" sz="1400" b="1" dirty="0"/>
              <a:t>What are the pros and cons owning a cross breed, why would anyone buy one?</a:t>
            </a:r>
          </a:p>
          <a:p>
            <a:r>
              <a:rPr lang="en-US" sz="1400" dirty="0"/>
              <a:t>There needs to be a clear distinction between cross breeding vs. designer breeds</a:t>
            </a:r>
          </a:p>
          <a:p>
            <a:r>
              <a:rPr lang="en-US" sz="1400" dirty="0"/>
              <a:t>One needs to realize that genetic diversity is not solved instantly with one or two crossbred litters.</a:t>
            </a:r>
          </a:p>
          <a:p>
            <a:r>
              <a:rPr lang="en-US" sz="1400" dirty="0"/>
              <a:t>Crossbreeding requires a consensus from the country of origin, but UK for example does not have policy for these.</a:t>
            </a:r>
          </a:p>
          <a:p>
            <a:r>
              <a:rPr lang="en-US" sz="1400" b="1" dirty="0"/>
              <a:t>Collaboration between countries is needed but the policies between countries vary.</a:t>
            </a:r>
          </a:p>
          <a:p>
            <a:r>
              <a:rPr lang="en-US" sz="1400" dirty="0"/>
              <a:t>How to determine your selection criteria?</a:t>
            </a:r>
          </a:p>
          <a:p>
            <a:endParaRPr lang="en-US" sz="1400" dirty="0"/>
          </a:p>
          <a:p>
            <a:r>
              <a:rPr lang="en-US" sz="1400" dirty="0"/>
              <a:t>The definitions of varieties are different between countries</a:t>
            </a:r>
          </a:p>
          <a:p>
            <a:r>
              <a:rPr lang="en-US" sz="1400" dirty="0"/>
              <a:t>What is the purpose of different definitions variety vs. breed, could all the varieties of a given breed be considered as one breed. How are the varieties defined. This boils down to club policies. FCI allows crossbreeding between varieties, but the clubs may have different rules</a:t>
            </a:r>
          </a:p>
          <a:p>
            <a:r>
              <a:rPr lang="en-US" sz="1400" dirty="0"/>
              <a:t>	</a:t>
            </a:r>
          </a:p>
          <a:p>
            <a:r>
              <a:rPr lang="en-US" sz="1400" b="1" dirty="0"/>
              <a:t>Communication</a:t>
            </a:r>
            <a:r>
              <a:rPr lang="en-US" sz="1400" dirty="0"/>
              <a:t> is needed</a:t>
            </a:r>
          </a:p>
          <a:p>
            <a:r>
              <a:rPr lang="en-US" sz="1400" dirty="0"/>
              <a:t>How to change peoples perception about cross breeds, why do we think of breeds as we do. Even though cross breeding was allowed, does not automatically mean that every breeder would do it for every litter.</a:t>
            </a:r>
          </a:p>
          <a:p>
            <a:r>
              <a:rPr lang="en-US" sz="1400" dirty="0"/>
              <a:t>When talking about preservation, one must remember that are you trying to preserve the breed or preserve what you got! In reality, there is always a there is always a drift of some kind as people are the ones making the breeding decisions.</a:t>
            </a:r>
          </a:p>
          <a:p>
            <a:r>
              <a:rPr lang="en-US" sz="1400" dirty="0"/>
              <a:t>We need more publications and discussion about historical facts about the breeds and breeding rules, what was considered good/responsible breeding.</a:t>
            </a:r>
          </a:p>
          <a:p>
            <a:endParaRPr lang="en-US" dirty="0"/>
          </a:p>
          <a:p>
            <a:endParaRPr lang="en-US" dirty="0"/>
          </a:p>
          <a:p>
            <a:endParaRPr lang="en-FI" dirty="0"/>
          </a:p>
        </p:txBody>
      </p:sp>
      <p:pic>
        <p:nvPicPr>
          <p:cNvPr id="2" name="Picture 1">
            <a:extLst>
              <a:ext uri="{FF2B5EF4-FFF2-40B4-BE49-F238E27FC236}">
                <a16:creationId xmlns:a16="http://schemas.microsoft.com/office/drawing/2014/main" id="{454F734B-1354-F66F-4703-919C9C4FE00B}"/>
              </a:ext>
            </a:extLst>
          </p:cNvPr>
          <p:cNvPicPr>
            <a:picLocks noChangeAspect="1"/>
          </p:cNvPicPr>
          <p:nvPr/>
        </p:nvPicPr>
        <p:blipFill>
          <a:blip r:embed="rId2"/>
          <a:stretch>
            <a:fillRect/>
          </a:stretch>
        </p:blipFill>
        <p:spPr>
          <a:xfrm>
            <a:off x="9769954" y="236249"/>
            <a:ext cx="2365634" cy="2066680"/>
          </a:xfrm>
          <a:prstGeom prst="rect">
            <a:avLst/>
          </a:prstGeom>
        </p:spPr>
      </p:pic>
    </p:spTree>
    <p:extLst>
      <p:ext uri="{BB962C8B-B14F-4D97-AF65-F5344CB8AC3E}">
        <p14:creationId xmlns:p14="http://schemas.microsoft.com/office/powerpoint/2010/main" val="3643086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F51A55F-FCF3-B8A9-7BF9-B55FAB99253A}"/>
              </a:ext>
            </a:extLst>
          </p:cNvPr>
          <p:cNvSpPr txBox="1"/>
          <p:nvPr/>
        </p:nvSpPr>
        <p:spPr>
          <a:xfrm>
            <a:off x="477885" y="547616"/>
            <a:ext cx="10315032" cy="4365106"/>
          </a:xfrm>
          <a:prstGeom prst="rect">
            <a:avLst/>
          </a:prstGeom>
          <a:noFill/>
        </p:spPr>
        <p:txBody>
          <a:bodyPr wrap="square">
            <a:spAutoFit/>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Communication and Education</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kern="100" dirty="0">
                <a:latin typeface="Calibri" panose="020F0502020204030204" pitchFamily="34" charset="0"/>
                <a:ea typeface="Calibri" panose="020F0502020204030204" pitchFamily="34" charset="0"/>
                <a:cs typeface="Times New Roman" panose="02020603050405020304" pitchFamily="18" charset="0"/>
              </a:rPr>
              <a:t>We need to p</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romote </a:t>
            </a:r>
            <a:r>
              <a:rPr lang="en-US" kern="100" dirty="0">
                <a:latin typeface="Calibri" panose="020F0502020204030204" pitchFamily="34" charset="0"/>
                <a:ea typeface="Calibri" panose="020F0502020204030204" pitchFamily="34" charset="0"/>
                <a:cs typeface="Times New Roman" panose="02020603050405020304" pitchFamily="18" charset="0"/>
              </a:rPr>
              <a:t>o</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pen minds by:</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Educating breeders and breed clubs about the history of dog breeding </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Write easy to read articles about crossbreeding how, when, why to the breed club gazettes </a:t>
            </a:r>
          </a:p>
          <a:p>
            <a:pPr marL="457200">
              <a:lnSpc>
                <a:spcPct val="107000"/>
              </a:lnSpc>
              <a:spcAft>
                <a:spcPts val="800"/>
              </a:spcAft>
            </a:pPr>
            <a:r>
              <a:rPr lang="en-US" kern="100" dirty="0">
                <a:latin typeface="Calibri" panose="020F0502020204030204" pitchFamily="34" charset="0"/>
                <a:ea typeface="Calibri" panose="020F0502020204030204" pitchFamily="34" charset="0"/>
                <a:cs typeface="Times New Roman" panose="02020603050405020304" pitchFamily="18" charset="0"/>
              </a:rPr>
              <a:t>W</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ebinars about the </a:t>
            </a:r>
            <a:r>
              <a:rPr lang="en-US" kern="100" dirty="0">
                <a:latin typeface="Calibri" panose="020F0502020204030204" pitchFamily="34" charset="0"/>
                <a:ea typeface="Calibri" panose="020F0502020204030204" pitchFamily="34" charset="0"/>
                <a:cs typeface="Times New Roman" panose="02020603050405020304" pitchFamily="18" charset="0"/>
              </a:rPr>
              <a:t>crossbreeding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experiences</a:t>
            </a: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what to do and what not</a:t>
            </a: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Educating show judges</a:t>
            </a:r>
          </a:p>
          <a:p>
            <a:pPr marL="457200">
              <a:lnSpc>
                <a:spcPct val="107000"/>
              </a:lnSpc>
              <a:spcAft>
                <a:spcPts val="800"/>
              </a:spcAft>
            </a:pPr>
            <a:r>
              <a:rPr lang="en-US" kern="100" dirty="0">
                <a:latin typeface="Calibri" panose="020F0502020204030204" pitchFamily="34" charset="0"/>
                <a:ea typeface="Calibri" panose="020F0502020204030204" pitchFamily="34" charset="0"/>
                <a:cs typeface="Times New Roman" panose="02020603050405020304" pitchFamily="18" charset="0"/>
              </a:rPr>
              <a:t>We need to clearly state that we are improving the breed, NOT making new designer breeds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a:t>
            </a: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Webinar about history of breeding made available worldwide through </a:t>
            </a:r>
            <a:r>
              <a:rPr lang="en-US" sz="1800" b="1" u="sng" kern="100" dirty="0" err="1">
                <a:effectLst/>
                <a:latin typeface="Calibri" panose="020F0502020204030204" pitchFamily="34" charset="0"/>
                <a:ea typeface="Calibri" panose="020F0502020204030204" pitchFamily="34" charset="0"/>
                <a:cs typeface="Times New Roman" panose="02020603050405020304" pitchFamily="18" charset="0"/>
              </a:rPr>
              <a:t>DogWellNet</a:t>
            </a:r>
            <a:r>
              <a:rPr lang="en-US" sz="1800" b="1" u="sng"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FI" sz="1800" b="1" u="sng"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74DF2BC7-445F-EFC8-72CF-4D96CC713C35}"/>
              </a:ext>
            </a:extLst>
          </p:cNvPr>
          <p:cNvPicPr>
            <a:picLocks noChangeAspect="1"/>
          </p:cNvPicPr>
          <p:nvPr/>
        </p:nvPicPr>
        <p:blipFill>
          <a:blip r:embed="rId2"/>
          <a:stretch>
            <a:fillRect/>
          </a:stretch>
        </p:blipFill>
        <p:spPr>
          <a:xfrm>
            <a:off x="9370306" y="5340937"/>
            <a:ext cx="2057506" cy="1047804"/>
          </a:xfrm>
          <a:prstGeom prst="rect">
            <a:avLst/>
          </a:prstGeom>
        </p:spPr>
      </p:pic>
      <p:pic>
        <p:nvPicPr>
          <p:cNvPr id="4" name="Picture 3">
            <a:extLst>
              <a:ext uri="{FF2B5EF4-FFF2-40B4-BE49-F238E27FC236}">
                <a16:creationId xmlns:a16="http://schemas.microsoft.com/office/drawing/2014/main" id="{87E8992D-2DB2-1A4E-25A0-01E150934920}"/>
              </a:ext>
            </a:extLst>
          </p:cNvPr>
          <p:cNvPicPr>
            <a:picLocks noChangeAspect="1"/>
          </p:cNvPicPr>
          <p:nvPr/>
        </p:nvPicPr>
        <p:blipFill>
          <a:blip r:embed="rId3"/>
          <a:stretch>
            <a:fillRect/>
          </a:stretch>
        </p:blipFill>
        <p:spPr>
          <a:xfrm>
            <a:off x="9748008" y="170413"/>
            <a:ext cx="2365634" cy="2066680"/>
          </a:xfrm>
          <a:prstGeom prst="rect">
            <a:avLst/>
          </a:prstGeom>
        </p:spPr>
      </p:pic>
    </p:spTree>
    <p:extLst>
      <p:ext uri="{BB962C8B-B14F-4D97-AF65-F5344CB8AC3E}">
        <p14:creationId xmlns:p14="http://schemas.microsoft.com/office/powerpoint/2010/main" val="906366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EA7703-B794-C9A8-2DC6-F6E2799BDBBD}"/>
              </a:ext>
            </a:extLst>
          </p:cNvPr>
          <p:cNvSpPr txBox="1"/>
          <p:nvPr/>
        </p:nvSpPr>
        <p:spPr>
          <a:xfrm>
            <a:off x="339617" y="669786"/>
            <a:ext cx="9462751" cy="4057329"/>
          </a:xfrm>
          <a:prstGeom prst="rect">
            <a:avLst/>
          </a:prstGeom>
          <a:noFill/>
        </p:spPr>
        <p:txBody>
          <a:bodyPr wrap="square">
            <a:spAutoFit/>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Policies + Procedures</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International differences in the rules and who decides</a:t>
            </a:r>
            <a:r>
              <a:rPr lang="en-US" kern="100" dirty="0">
                <a:latin typeface="Calibri" panose="020F0502020204030204" pitchFamily="34" charset="0"/>
                <a:ea typeface="Calibri" panose="020F0502020204030204" pitchFamily="34" charset="0"/>
                <a:cs typeface="Times New Roman" panose="02020603050405020304" pitchFamily="18" charset="0"/>
              </a:rPr>
              <a:t> the rules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regarding crossbreeding and how </a:t>
            </a:r>
            <a:r>
              <a:rPr lang="en-US" kern="100" dirty="0">
                <a:latin typeface="Calibri" panose="020F0502020204030204" pitchFamily="34" charset="0"/>
                <a:ea typeface="Calibri" panose="020F0502020204030204" pitchFamily="34" charset="0"/>
                <a:cs typeface="Times New Roman" panose="02020603050405020304" pitchFamily="18" charset="0"/>
              </a:rPr>
              <a:t>b</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reeds and breed varieties are defined</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a:t>
            </a: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Moving towards harmonization of crossbreeding rules. </a:t>
            </a:r>
          </a:p>
          <a:p>
            <a:pPr marL="457200">
              <a:lnSpc>
                <a:spcPct val="107000"/>
              </a:lnSpc>
              <a:spcAft>
                <a:spcPts val="800"/>
              </a:spcAft>
            </a:pPr>
            <a:r>
              <a:rPr lang="en-US" b="1" kern="100" dirty="0">
                <a:latin typeface="Calibri" panose="020F0502020204030204" pitchFamily="34" charset="0"/>
                <a:ea typeface="Calibri" panose="020F0502020204030204" pitchFamily="34" charset="0"/>
                <a:cs typeface="Times New Roman" panose="02020603050405020304" pitchFamily="18" charset="0"/>
              </a:rPr>
              <a:t>Barbara</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Thiel will send a questionnaire to representatives from France, Italy, UK, Germany, Denmark, Finland, Norway, Sweden and USA about the crossbreeding rules those countries have. </a:t>
            </a:r>
            <a:r>
              <a:rPr lang="en-US" b="1" kern="100" dirty="0">
                <a:latin typeface="Calibri" panose="020F0502020204030204" pitchFamily="34" charset="0"/>
                <a:ea typeface="Calibri" panose="020F0502020204030204" pitchFamily="34" charset="0"/>
                <a:cs typeface="Times New Roman" panose="02020603050405020304" pitchFamily="18" charset="0"/>
              </a:rPr>
              <a:t>S</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he will also sum up all the information to </a:t>
            </a: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DogWellNet</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t>
            </a: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Once the rules are summarized, the 6</a:t>
            </a:r>
            <a:r>
              <a:rPr lang="en-US" sz="1800" b="1" kern="1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IDHW can recommend a harmonization scheme</a:t>
            </a:r>
            <a:endParaRPr lang="en-FI" sz="18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3F4CFF1-BDA3-D842-10F4-5A593F708F74}"/>
              </a:ext>
            </a:extLst>
          </p:cNvPr>
          <p:cNvPicPr>
            <a:picLocks noChangeAspect="1"/>
          </p:cNvPicPr>
          <p:nvPr/>
        </p:nvPicPr>
        <p:blipFill>
          <a:blip r:embed="rId2"/>
          <a:stretch>
            <a:fillRect/>
          </a:stretch>
        </p:blipFill>
        <p:spPr>
          <a:xfrm>
            <a:off x="9748008" y="170413"/>
            <a:ext cx="2365634" cy="2066680"/>
          </a:xfrm>
          <a:prstGeom prst="rect">
            <a:avLst/>
          </a:prstGeom>
        </p:spPr>
      </p:pic>
      <p:pic>
        <p:nvPicPr>
          <p:cNvPr id="4" name="Picture 3">
            <a:extLst>
              <a:ext uri="{FF2B5EF4-FFF2-40B4-BE49-F238E27FC236}">
                <a16:creationId xmlns:a16="http://schemas.microsoft.com/office/drawing/2014/main" id="{F3FDE3E1-F847-46BE-4E14-D86BF210D481}"/>
              </a:ext>
            </a:extLst>
          </p:cNvPr>
          <p:cNvPicPr>
            <a:picLocks noChangeAspect="1"/>
          </p:cNvPicPr>
          <p:nvPr/>
        </p:nvPicPr>
        <p:blipFill>
          <a:blip r:embed="rId3"/>
          <a:stretch>
            <a:fillRect/>
          </a:stretch>
        </p:blipFill>
        <p:spPr>
          <a:xfrm>
            <a:off x="9370306" y="5340937"/>
            <a:ext cx="2057506" cy="1047804"/>
          </a:xfrm>
          <a:prstGeom prst="rect">
            <a:avLst/>
          </a:prstGeom>
        </p:spPr>
      </p:pic>
    </p:spTree>
    <p:extLst>
      <p:ext uri="{BB962C8B-B14F-4D97-AF65-F5344CB8AC3E}">
        <p14:creationId xmlns:p14="http://schemas.microsoft.com/office/powerpoint/2010/main" val="909312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D01652-0805-CCDE-6777-423430589B36}"/>
              </a:ext>
            </a:extLst>
          </p:cNvPr>
          <p:cNvSpPr txBox="1"/>
          <p:nvPr/>
        </p:nvSpPr>
        <p:spPr>
          <a:xfrm>
            <a:off x="184417" y="215844"/>
            <a:ext cx="11491671" cy="6459204"/>
          </a:xfrm>
          <a:prstGeom prst="rect">
            <a:avLst/>
          </a:prstGeom>
          <a:noFill/>
        </p:spPr>
        <p:txBody>
          <a:bodyPr wrap="square">
            <a:spAutoFit/>
          </a:bodyPr>
          <a:lstStyle/>
          <a:p>
            <a:pPr>
              <a:lnSpc>
                <a:spcPct val="107000"/>
              </a:lnSpc>
              <a:spcAft>
                <a:spcPts val="800"/>
              </a:spcAft>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Generic action plan – How to Crossbreed</a:t>
            </a: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Where to start ? </a:t>
            </a: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Adapted from Swedish KC </a:t>
            </a:r>
          </a:p>
          <a:p>
            <a:pPr marL="457200">
              <a:lnSpc>
                <a:spcPct val="107000"/>
              </a:lnSpc>
              <a:spcAft>
                <a:spcPts val="800"/>
              </a:spcAft>
            </a:pPr>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1.  Map the situation you are in</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2. Define your goal – increase the diversity or discard a disease or both</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3. Think how to proceed. Is breeding possible from outside the registered population? Start a crossbreeding project? Open the studbooks for specific breeds with given rules? All of the above?</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4. If going ahead with the cross breeding, decide on the breed. Take to account that the appearance in itself is not the main issue, but you have to think about the character and the intended use of the dogs (hunting, herding, companion etc.)</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5. Start cooperation with the breed clubs used for crosses</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6. Define the thresholds for crossings</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7. If crossbreeding, decide how many F1 litters you will breed </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8. Plan how to evaluate puppies – in health and in character </a:t>
            </a:r>
            <a:endParaRPr lang="en-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fi-FI" sz="1600" kern="100" dirty="0">
                <a:effectLst/>
                <a:latin typeface="Calibri" panose="020F0502020204030204" pitchFamily="34" charset="0"/>
                <a:ea typeface="Calibri" panose="020F0502020204030204" pitchFamily="34" charset="0"/>
                <a:cs typeface="Times New Roman" panose="02020603050405020304" pitchFamily="18" charset="0"/>
              </a:rPr>
              <a:t>9. Plan a </a:t>
            </a:r>
            <a:r>
              <a:rPr lang="fi-FI" sz="1600" kern="100" dirty="0" err="1">
                <a:effectLst/>
                <a:latin typeface="Calibri" panose="020F0502020204030204" pitchFamily="34" charset="0"/>
                <a:ea typeface="Calibri" panose="020F0502020204030204" pitchFamily="34" charset="0"/>
                <a:cs typeface="Times New Roman" panose="02020603050405020304" pitchFamily="18" charset="0"/>
              </a:rPr>
              <a:t>timeline</a:t>
            </a:r>
            <a:endParaRPr lang="fi-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fi-FI"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fi-FI" b="1" kern="100" dirty="0">
                <a:latin typeface="Calibri" panose="020F0502020204030204" pitchFamily="34" charset="0"/>
                <a:ea typeface="Calibri" panose="020F0502020204030204" pitchFamily="34" charset="0"/>
                <a:cs typeface="Times New Roman" panose="02020603050405020304" pitchFamily="18" charset="0"/>
              </a:rPr>
              <a:t>Action: </a:t>
            </a:r>
          </a:p>
          <a:p>
            <a:pPr marL="457200">
              <a:lnSpc>
                <a:spcPct val="107000"/>
              </a:lnSpc>
              <a:spcAft>
                <a:spcPts val="800"/>
              </a:spcAft>
            </a:pPr>
            <a:r>
              <a:rPr lang="fi-FI" b="1" kern="100" dirty="0" err="1">
                <a:latin typeface="Calibri" panose="020F0502020204030204" pitchFamily="34" charset="0"/>
                <a:ea typeface="Calibri" panose="020F0502020204030204" pitchFamily="34" charset="0"/>
                <a:cs typeface="Times New Roman" panose="02020603050405020304" pitchFamily="18" charset="0"/>
              </a:rPr>
              <a:t>DogWellNet</a:t>
            </a:r>
            <a:r>
              <a:rPr lang="fi-FI" b="1" kern="100" dirty="0">
                <a:latin typeface="Calibri" panose="020F0502020204030204" pitchFamily="34" charset="0"/>
                <a:ea typeface="Calibri" panose="020F0502020204030204" pitchFamily="34" charset="0"/>
                <a:cs typeface="Times New Roman" panose="02020603050405020304" pitchFamily="18" charset="0"/>
              </a:rPr>
              <a:t> </a:t>
            </a:r>
            <a:r>
              <a:rPr lang="fi-FI" b="1" kern="100" dirty="0" err="1">
                <a:latin typeface="Calibri" panose="020F0502020204030204" pitchFamily="34" charset="0"/>
                <a:ea typeface="Calibri" panose="020F0502020204030204" pitchFamily="34" charset="0"/>
                <a:cs typeface="Times New Roman" panose="02020603050405020304" pitchFamily="18" charset="0"/>
              </a:rPr>
              <a:t>will</a:t>
            </a:r>
            <a:r>
              <a:rPr lang="fi-FI" b="1" kern="100" dirty="0">
                <a:latin typeface="Calibri" panose="020F0502020204030204" pitchFamily="34" charset="0"/>
                <a:ea typeface="Calibri" panose="020F0502020204030204" pitchFamily="34" charset="0"/>
                <a:cs typeface="Times New Roman" panose="02020603050405020304" pitchFamily="18" charset="0"/>
              </a:rPr>
              <a:t> </a:t>
            </a:r>
            <a:r>
              <a:rPr lang="fi-FI" b="1" kern="100" dirty="0" err="1">
                <a:latin typeface="Calibri" panose="020F0502020204030204" pitchFamily="34" charset="0"/>
                <a:ea typeface="Calibri" panose="020F0502020204030204" pitchFamily="34" charset="0"/>
                <a:cs typeface="Times New Roman" panose="02020603050405020304" pitchFamily="18" charset="0"/>
              </a:rPr>
              <a:t>publish</a:t>
            </a:r>
            <a:r>
              <a:rPr lang="fi-FI" b="1" kern="100" dirty="0">
                <a:latin typeface="Calibri" panose="020F0502020204030204" pitchFamily="34" charset="0"/>
                <a:ea typeface="Calibri" panose="020F0502020204030204" pitchFamily="34" charset="0"/>
                <a:cs typeface="Times New Roman" panose="02020603050405020304" pitchFamily="18" charset="0"/>
              </a:rPr>
              <a:t> an English version</a:t>
            </a:r>
            <a:endParaRPr lang="en-FI" b="1"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BBE64300-B94F-C875-3F39-511F496853F9}"/>
              </a:ext>
            </a:extLst>
          </p:cNvPr>
          <p:cNvPicPr>
            <a:picLocks noChangeAspect="1"/>
          </p:cNvPicPr>
          <p:nvPr/>
        </p:nvPicPr>
        <p:blipFill>
          <a:blip r:embed="rId2"/>
          <a:stretch>
            <a:fillRect/>
          </a:stretch>
        </p:blipFill>
        <p:spPr>
          <a:xfrm>
            <a:off x="9748008" y="0"/>
            <a:ext cx="2365634" cy="2066680"/>
          </a:xfrm>
          <a:prstGeom prst="rect">
            <a:avLst/>
          </a:prstGeom>
        </p:spPr>
      </p:pic>
      <p:pic>
        <p:nvPicPr>
          <p:cNvPr id="4" name="Picture 3">
            <a:extLst>
              <a:ext uri="{FF2B5EF4-FFF2-40B4-BE49-F238E27FC236}">
                <a16:creationId xmlns:a16="http://schemas.microsoft.com/office/drawing/2014/main" id="{AC869599-1B45-14F0-4AA0-6490E9D32580}"/>
              </a:ext>
            </a:extLst>
          </p:cNvPr>
          <p:cNvPicPr>
            <a:picLocks noChangeAspect="1"/>
          </p:cNvPicPr>
          <p:nvPr/>
        </p:nvPicPr>
        <p:blipFill>
          <a:blip r:embed="rId3"/>
          <a:stretch>
            <a:fillRect/>
          </a:stretch>
        </p:blipFill>
        <p:spPr>
          <a:xfrm>
            <a:off x="9370306" y="5340937"/>
            <a:ext cx="2057506" cy="1047804"/>
          </a:xfrm>
          <a:prstGeom prst="rect">
            <a:avLst/>
          </a:prstGeom>
        </p:spPr>
      </p:pic>
    </p:spTree>
    <p:extLst>
      <p:ext uri="{BB962C8B-B14F-4D97-AF65-F5344CB8AC3E}">
        <p14:creationId xmlns:p14="http://schemas.microsoft.com/office/powerpoint/2010/main" val="2174682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005D77-0367-B259-EA18-C06A468BA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2581" y="0"/>
            <a:ext cx="4886838" cy="6858000"/>
          </a:xfrm>
          <a:prstGeom prst="rect">
            <a:avLst/>
          </a:prstGeom>
        </p:spPr>
      </p:pic>
    </p:spTree>
    <p:extLst>
      <p:ext uri="{BB962C8B-B14F-4D97-AF65-F5344CB8AC3E}">
        <p14:creationId xmlns:p14="http://schemas.microsoft.com/office/powerpoint/2010/main" val="378867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7DA6B1-B0D6-850D-3BDA-08EF57AD72F3}"/>
              </a:ext>
            </a:extLst>
          </p:cNvPr>
          <p:cNvSpPr txBox="1"/>
          <p:nvPr/>
        </p:nvSpPr>
        <p:spPr>
          <a:xfrm>
            <a:off x="431597" y="655550"/>
            <a:ext cx="11360505" cy="4365106"/>
          </a:xfrm>
          <a:prstGeom prst="rect">
            <a:avLst/>
          </a:prstGeom>
          <a:noFill/>
        </p:spPr>
        <p:txBody>
          <a:bodyPr wrap="square">
            <a:spAutoFit/>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Incentives</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Recognition of the crossbred individuals</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Possibility to be </a:t>
            </a:r>
            <a:r>
              <a:rPr lang="en-US" kern="100" dirty="0">
                <a:latin typeface="Calibri" panose="020F0502020204030204" pitchFamily="34" charset="0"/>
                <a:ea typeface="Calibri" panose="020F0502020204030204" pitchFamily="34" charset="0"/>
                <a:cs typeface="Times New Roman" panose="02020603050405020304" pitchFamily="18" charset="0"/>
              </a:rPr>
              <a:t>i</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nvolved in all the same activities than the “pure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breds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Enforce the idea of “Keep the breed” – do it before it is forced to do by authorities</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Mind set of the breeders and the support from the Kennel </a:t>
            </a:r>
            <a:r>
              <a:rPr lang="en-US" kern="100" dirty="0">
                <a:latin typeface="Calibri" panose="020F0502020204030204" pitchFamily="34" charset="0"/>
                <a:ea typeface="Calibri" panose="020F0502020204030204" pitchFamily="34" charset="0"/>
                <a:cs typeface="Times New Roman" panose="02020603050405020304" pitchFamily="18" charset="0"/>
              </a:rPr>
              <a:t>C</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lub is crucial.</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FI"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a:t>
            </a:r>
          </a:p>
          <a:p>
            <a:pPr marL="457200">
              <a:lnSpc>
                <a:spcPct val="107000"/>
              </a:lnSpc>
              <a:spcAft>
                <a:spcPts val="800"/>
              </a:spcAft>
            </a:pPr>
            <a:r>
              <a:rPr lang="en-US" b="1" kern="100" dirty="0">
                <a:latin typeface="Calibri" panose="020F0502020204030204" pitchFamily="34" charset="0"/>
                <a:ea typeface="Calibri" panose="020F0502020204030204" pitchFamily="34" charset="0"/>
                <a:cs typeface="Times New Roman" panose="02020603050405020304" pitchFamily="18" charset="0"/>
              </a:rPr>
              <a:t>Get attention! </a:t>
            </a:r>
          </a:p>
          <a:p>
            <a:pPr marL="457200">
              <a:lnSpc>
                <a:spcPct val="107000"/>
              </a:lnSpc>
              <a:spcAft>
                <a:spcPts val="800"/>
              </a:spcAft>
            </a:pPr>
            <a:r>
              <a:rPr lang="en-US" b="1" kern="100" dirty="0">
                <a:latin typeface="Calibri" panose="020F0502020204030204" pitchFamily="34" charset="0"/>
                <a:ea typeface="Calibri" panose="020F0502020204030204" pitchFamily="34" charset="0"/>
                <a:cs typeface="Times New Roman" panose="02020603050405020304" pitchFamily="18" charset="0"/>
              </a:rPr>
              <a:t>UK KC will explore the possibility of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International Cross Breed projects of the year display in Crufts and </a:t>
            </a:r>
            <a:endParaRPr lang="en-FI"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Could International Canine Health reward for a crossbreeding project be applied.</a:t>
            </a:r>
            <a:endParaRPr lang="en-FI" sz="18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8BC35E50-88C6-8A19-03CF-2D1DA66418D4}"/>
              </a:ext>
            </a:extLst>
          </p:cNvPr>
          <p:cNvPicPr>
            <a:picLocks noChangeAspect="1"/>
          </p:cNvPicPr>
          <p:nvPr/>
        </p:nvPicPr>
        <p:blipFill>
          <a:blip r:embed="rId2"/>
          <a:stretch>
            <a:fillRect/>
          </a:stretch>
        </p:blipFill>
        <p:spPr>
          <a:xfrm>
            <a:off x="9748008" y="170413"/>
            <a:ext cx="2365634" cy="2066680"/>
          </a:xfrm>
          <a:prstGeom prst="rect">
            <a:avLst/>
          </a:prstGeom>
        </p:spPr>
      </p:pic>
    </p:spTree>
    <p:extLst>
      <p:ext uri="{BB962C8B-B14F-4D97-AF65-F5344CB8AC3E}">
        <p14:creationId xmlns:p14="http://schemas.microsoft.com/office/powerpoint/2010/main" val="586211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B8512AA4CFB054795F6F3C99948A286" ma:contentTypeVersion="14" ma:contentTypeDescription="Create a new document." ma:contentTypeScope="" ma:versionID="8257fd9ee5611c01fb003a6ea19a21fb">
  <xsd:schema xmlns:xsd="http://www.w3.org/2001/XMLSchema" xmlns:xs="http://www.w3.org/2001/XMLSchema" xmlns:p="http://schemas.microsoft.com/office/2006/metadata/properties" xmlns:ns2="971cfee9-5e73-4300-9239-6a55b36645f2" xmlns:ns3="d02a39e4-562e-45f6-98ac-c301cdbd9d77" targetNamespace="http://schemas.microsoft.com/office/2006/metadata/properties" ma:root="true" ma:fieldsID="fd3262231cb56debb93d3e614d86d9a3" ns2:_="" ns3:_="">
    <xsd:import namespace="971cfee9-5e73-4300-9239-6a55b36645f2"/>
    <xsd:import namespace="d02a39e4-562e-45f6-98ac-c301cdbd9d7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1cfee9-5e73-4300-9239-6a55b36645f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0b8d9c51-3bf8-41f2-a2a9-816b0333948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02a39e4-562e-45f6-98ac-c301cdbd9d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7acfd33-1d61-4154-8e6f-18f6b02a57c5}" ma:internalName="TaxCatchAll" ma:showField="CatchAllData" ma:web="d02a39e4-562e-45f6-98ac-c301cdbd9d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02a39e4-562e-45f6-98ac-c301cdbd9d77" xsi:nil="true"/>
    <lcf76f155ced4ddcb4097134ff3c332f xmlns="971cfee9-5e73-4300-9239-6a55b36645f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1010DC-2B49-4DE8-A267-E8D589FB0F7E}"/>
</file>

<file path=customXml/itemProps2.xml><?xml version="1.0" encoding="utf-8"?>
<ds:datastoreItem xmlns:ds="http://schemas.openxmlformats.org/officeDocument/2006/customXml" ds:itemID="{D6A516DF-D98C-4BCD-898C-E48E301E0A91}"/>
</file>

<file path=customXml/itemProps3.xml><?xml version="1.0" encoding="utf-8"?>
<ds:datastoreItem xmlns:ds="http://schemas.openxmlformats.org/officeDocument/2006/customXml" ds:itemID="{8F164175-5830-436E-8182-0EC196142331}"/>
</file>

<file path=docProps/app.xml><?xml version="1.0" encoding="utf-8"?>
<Properties xmlns="http://schemas.openxmlformats.org/officeDocument/2006/extended-properties" xmlns:vt="http://schemas.openxmlformats.org/officeDocument/2006/docPropsVTypes">
  <TotalTime>369</TotalTime>
  <Words>786</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  Breakout session #4  Does the Colour Matter? Defining Breed vs Variety  5th IPFD International Dog Health Workshop Helsinki, Finland.</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Mirkka Montonen</dc:creator>
  <cp:lastModifiedBy>Mirkka Montonen</cp:lastModifiedBy>
  <cp:revision>22</cp:revision>
  <dcterms:created xsi:type="dcterms:W3CDTF">2024-06-14T10:59:06Z</dcterms:created>
  <dcterms:modified xsi:type="dcterms:W3CDTF">2024-06-14T17:28:25Z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0x010100DB8512AA4CFB054795F6F3C99948A286</vt:lpwstr>
  </property>
</Properties>
</file>